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9" r:id="rId3"/>
    <p:sldId id="267" r:id="rId4"/>
    <p:sldId id="299" r:id="rId5"/>
    <p:sldId id="270" r:id="rId6"/>
    <p:sldId id="303" r:id="rId7"/>
    <p:sldId id="300" r:id="rId8"/>
    <p:sldId id="301" r:id="rId9"/>
    <p:sldId id="302" r:id="rId10"/>
    <p:sldId id="308" r:id="rId11"/>
    <p:sldId id="306" r:id="rId12"/>
    <p:sldId id="307" r:id="rId13"/>
    <p:sldId id="298" r:id="rId14"/>
    <p:sldId id="304" r:id="rId15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25" autoAdjust="0"/>
  </p:normalViewPr>
  <p:slideViewPr>
    <p:cSldViewPr>
      <p:cViewPr varScale="1">
        <p:scale>
          <a:sx n="154" d="100"/>
          <a:sy n="154" d="100"/>
        </p:scale>
        <p:origin x="634" y="1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85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CBB5A-28C9-4C0E-9ABF-D11FEE271E3D}" type="datetimeFigureOut">
              <a:rPr lang="en-NZ" smtClean="0"/>
              <a:t>22/09/2021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ED1B-0022-44AB-AACF-B3621272354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499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2435-2D10-443A-B281-A533C464106F}" type="datetimeFigureOut">
              <a:rPr lang="en-NZ" smtClean="0"/>
              <a:t>22/09/2021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A0A92-35EE-4A1F-988A-5824E1373E0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568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1540"/>
            <a:ext cx="6622504" cy="117013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Title Goes Here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51670"/>
            <a:ext cx="5760640" cy="648072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Text BOLD TEXT IN ORANGE</a:t>
            </a:r>
            <a:endParaRPr lang="en-NZ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4733948"/>
            <a:ext cx="30963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</a:rPr>
              <a:t>www.whakatane.govt.nz</a:t>
            </a:r>
            <a:endParaRPr lang="en-N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1540"/>
            <a:ext cx="6622504" cy="117013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NZ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51670"/>
            <a:ext cx="5760640" cy="648072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Text BOLD TEXT IN ORANGE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52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7344816" cy="9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55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ote.nz/enrolling/enrol-or-update/enrol-or-update-onlin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5576" y="1707654"/>
            <a:ext cx="6622504" cy="117013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4400" b="1" dirty="0" smtClean="0"/>
              <a:t>2021 Representation review</a:t>
            </a:r>
            <a:br>
              <a:rPr lang="en-US" sz="4400" b="1" dirty="0" smtClean="0"/>
            </a:br>
            <a:r>
              <a:rPr lang="en-US" sz="2200" b="1" dirty="0" smtClean="0"/>
              <a:t>September 2021</a:t>
            </a:r>
            <a:endParaRPr lang="en-NZ" sz="2200" b="1" dirty="0"/>
          </a:p>
        </p:txBody>
      </p:sp>
    </p:spTree>
    <p:extLst>
      <p:ext uri="{BB962C8B-B14F-4D97-AF65-F5344CB8AC3E}">
        <p14:creationId xmlns:p14="http://schemas.microsoft.com/office/powerpoint/2010/main" val="31611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6622504" cy="576064"/>
          </a:xfrm>
        </p:spPr>
        <p:txBody>
          <a:bodyPr>
            <a:noAutofit/>
          </a:bodyPr>
          <a:lstStyle/>
          <a:p>
            <a:r>
              <a:rPr lang="en-NZ" sz="3200" b="1" dirty="0" smtClean="0">
                <a:solidFill>
                  <a:schemeClr val="bg2"/>
                </a:solidFill>
              </a:rPr>
              <a:t>Who can stand?</a:t>
            </a:r>
            <a:endParaRPr lang="en-NZ" sz="32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059582"/>
            <a:ext cx="7704856" cy="3600400"/>
          </a:xfrm>
        </p:spPr>
        <p:txBody>
          <a:bodyPr>
            <a:normAutofit fontScale="25000" lnSpcReduction="20000"/>
          </a:bodyPr>
          <a:lstStyle/>
          <a:p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To </a:t>
            </a:r>
            <a:r>
              <a:rPr lang="en-NZ" sz="8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be eligible to stand for </a:t>
            </a: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election (in either a general or Māori ward) </a:t>
            </a:r>
            <a:r>
              <a:rPr lang="en-NZ" sz="8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 candidate must be</a:t>
            </a: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32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 </a:t>
            </a:r>
            <a:r>
              <a:rPr lang="en-NZ" sz="8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New Zealand citizen (by birth or citizenship ceremony</a:t>
            </a: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) 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NZ" sz="32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Enrolled </a:t>
            </a:r>
            <a:r>
              <a:rPr lang="en-NZ" sz="8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as a Parliamentary elector (anywhere in New Zealand</a:t>
            </a: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en-NZ" sz="32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Nominated </a:t>
            </a:r>
            <a:r>
              <a:rPr lang="en-NZ" sz="8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by two electors whose names appear on the electoral roll within the </a:t>
            </a: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area the </a:t>
            </a:r>
            <a:r>
              <a:rPr lang="en-NZ" sz="8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candidate is standing </a:t>
            </a: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in. Candidates standing in </a:t>
            </a:r>
            <a:r>
              <a:rPr lang="en-NZ" sz="8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Māori wards do not have to be of Māori </a:t>
            </a: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descent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NZ" sz="32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8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Candidates cannot stand for general and Māori wards at the same </a:t>
            </a:r>
            <a:r>
              <a:rPr lang="en-NZ" sz="8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6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6622504" cy="648072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chemeClr val="bg2"/>
                </a:solidFill>
              </a:rPr>
              <a:t>Who can </a:t>
            </a:r>
            <a:r>
              <a:rPr lang="en-NZ" b="1" dirty="0" smtClean="0">
                <a:solidFill>
                  <a:schemeClr val="bg2"/>
                </a:solidFill>
              </a:rPr>
              <a:t>vote, and how?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15566"/>
            <a:ext cx="8280920" cy="3816424"/>
          </a:xfrm>
        </p:spPr>
        <p:txBody>
          <a:bodyPr>
            <a:normAutofit fontScale="92500" lnSpcReduction="20000"/>
          </a:bodyPr>
          <a:lstStyle/>
          <a:p>
            <a:endParaRPr lang="en-NZ" sz="32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Voters </a:t>
            </a:r>
            <a:r>
              <a:rPr lang="en-NZ" sz="3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on the Māori electoral roll will vote for </a:t>
            </a:r>
            <a:r>
              <a:rPr lang="en-NZ" sz="3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candidates standing in the </a:t>
            </a:r>
            <a:r>
              <a:rPr lang="en-NZ" sz="3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Māori </a:t>
            </a:r>
            <a:r>
              <a:rPr lang="en-NZ" sz="3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5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Voters on the general electoral roll will </a:t>
            </a:r>
            <a:r>
              <a:rPr lang="en-NZ" sz="3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vote </a:t>
            </a:r>
            <a:r>
              <a:rPr lang="en-NZ" sz="3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for candidates </a:t>
            </a:r>
            <a:r>
              <a:rPr lang="en-NZ" sz="3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standing in the general 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14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Everyone </a:t>
            </a:r>
            <a:r>
              <a:rPr lang="en-NZ" sz="3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will vote for the </a:t>
            </a:r>
            <a:r>
              <a:rPr lang="en-NZ" sz="3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Mayor and </a:t>
            </a:r>
            <a:r>
              <a:rPr lang="en-NZ" sz="3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community board </a:t>
            </a:r>
            <a:r>
              <a:rPr lang="en-NZ" sz="3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members in the ward area</a:t>
            </a:r>
            <a:r>
              <a:rPr lang="en-NZ" sz="46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 </a:t>
            </a:r>
            <a:endParaRPr lang="en-NZ" sz="46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32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32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54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72" y="51470"/>
            <a:ext cx="6622504" cy="6480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Enrolling to vote</a:t>
            </a:r>
            <a:endParaRPr lang="en-NZ" sz="32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15566"/>
            <a:ext cx="8496944" cy="3888432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1550" dirty="0" smtClean="0">
                <a:solidFill>
                  <a:schemeClr val="tx1"/>
                </a:solidFill>
              </a:rPr>
              <a:t>18 </a:t>
            </a:r>
            <a:r>
              <a:rPr lang="en-NZ" sz="1550" dirty="0">
                <a:solidFill>
                  <a:schemeClr val="tx1"/>
                </a:solidFill>
              </a:rPr>
              <a:t>years or older, a NZ citizen or permanent resident, and you’ve lived in NZ continuously for 12 months or more at some time in your life </a:t>
            </a:r>
            <a:endParaRPr lang="en-NZ" sz="155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1550" dirty="0" smtClean="0">
                <a:solidFill>
                  <a:schemeClr val="tx1"/>
                </a:solidFill>
              </a:rPr>
              <a:t>Enrol </a:t>
            </a:r>
            <a:r>
              <a:rPr lang="en-NZ" sz="1550" dirty="0">
                <a:solidFill>
                  <a:schemeClr val="tx1"/>
                </a:solidFill>
              </a:rPr>
              <a:t>online, you need to verify your </a:t>
            </a:r>
            <a:r>
              <a:rPr lang="en-NZ" sz="1550" dirty="0" smtClean="0">
                <a:solidFill>
                  <a:schemeClr val="tx1"/>
                </a:solidFill>
              </a:rPr>
              <a:t>identity using 1</a:t>
            </a:r>
            <a:r>
              <a:rPr lang="en-NZ" sz="1550" dirty="0">
                <a:solidFill>
                  <a:schemeClr val="tx1"/>
                </a:solidFill>
              </a:rPr>
              <a:t> of these </a:t>
            </a:r>
            <a:r>
              <a:rPr lang="en-NZ" sz="1550" dirty="0" smtClean="0">
                <a:solidFill>
                  <a:schemeClr val="tx1"/>
                </a:solidFill>
              </a:rPr>
              <a:t>ways</a:t>
            </a:r>
            <a:endParaRPr lang="en-NZ" sz="1550" dirty="0">
              <a:solidFill>
                <a:schemeClr val="tx1"/>
              </a:solidFill>
            </a:endParaRPr>
          </a:p>
          <a:p>
            <a:pPr marL="804863" lvl="0" indent="-357188">
              <a:buFont typeface="Wingdings" panose="05000000000000000000" pitchFamily="2" charset="2"/>
              <a:buChar char="§"/>
            </a:pPr>
            <a:r>
              <a:rPr lang="en-NZ" sz="1550" dirty="0">
                <a:solidFill>
                  <a:schemeClr val="tx1"/>
                </a:solidFill>
              </a:rPr>
              <a:t>Your New Zealand driver licence</a:t>
            </a:r>
          </a:p>
          <a:p>
            <a:pPr marL="804863" lvl="0" indent="-357188">
              <a:buFont typeface="Wingdings" panose="05000000000000000000" pitchFamily="2" charset="2"/>
              <a:buChar char="§"/>
            </a:pPr>
            <a:r>
              <a:rPr lang="en-NZ" sz="1550" dirty="0">
                <a:solidFill>
                  <a:schemeClr val="tx1"/>
                </a:solidFill>
              </a:rPr>
              <a:t>Your New Zealand passport</a:t>
            </a:r>
          </a:p>
          <a:p>
            <a:pPr marL="804863" lvl="0" indent="-357188">
              <a:buFont typeface="Wingdings" panose="05000000000000000000" pitchFamily="2" charset="2"/>
              <a:buChar char="§"/>
            </a:pPr>
            <a:r>
              <a:rPr lang="en-NZ" sz="1550" dirty="0">
                <a:solidFill>
                  <a:schemeClr val="tx1"/>
                </a:solidFill>
              </a:rPr>
              <a:t>Your RealMe verified </a:t>
            </a:r>
            <a:r>
              <a:rPr lang="en-NZ" sz="1550" dirty="0" smtClean="0">
                <a:solidFill>
                  <a:schemeClr val="tx1"/>
                </a:solidFill>
              </a:rPr>
              <a:t>identity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1550" dirty="0" smtClean="0">
                <a:solidFill>
                  <a:schemeClr val="tx1"/>
                </a:solidFill>
              </a:rPr>
              <a:t>If </a:t>
            </a:r>
            <a:r>
              <a:rPr lang="en-NZ" sz="1550" dirty="0">
                <a:solidFill>
                  <a:schemeClr val="tx1"/>
                </a:solidFill>
              </a:rPr>
              <a:t>you’re of Māori descent and enrolling for the first </a:t>
            </a:r>
            <a:r>
              <a:rPr lang="en-NZ" sz="1550" dirty="0" smtClean="0">
                <a:solidFill>
                  <a:schemeClr val="tx1"/>
                </a:solidFill>
              </a:rPr>
              <a:t>time you </a:t>
            </a:r>
            <a:r>
              <a:rPr lang="en-NZ" sz="1550" dirty="0">
                <a:solidFill>
                  <a:schemeClr val="tx1"/>
                </a:solidFill>
              </a:rPr>
              <a:t>need to decide which electoral roll you want to be on: the general roll or the Māori roll. The roll you choose decides which </a:t>
            </a:r>
            <a:r>
              <a:rPr lang="en-NZ" sz="1550" dirty="0" smtClean="0">
                <a:solidFill>
                  <a:schemeClr val="tx1"/>
                </a:solidFill>
              </a:rPr>
              <a:t>electorate/ward </a:t>
            </a:r>
            <a:r>
              <a:rPr lang="en-NZ" sz="1550" dirty="0">
                <a:solidFill>
                  <a:schemeClr val="tx1"/>
                </a:solidFill>
              </a:rPr>
              <a:t>you vote in. </a:t>
            </a:r>
            <a:r>
              <a:rPr lang="en-NZ" sz="1550" dirty="0" smtClean="0">
                <a:solidFill>
                  <a:schemeClr val="tx1"/>
                </a:solidFill>
              </a:rPr>
              <a:t>Identifying as Māori is </a:t>
            </a:r>
            <a:r>
              <a:rPr lang="en-NZ" sz="1550" dirty="0">
                <a:solidFill>
                  <a:schemeClr val="tx1"/>
                </a:solidFill>
              </a:rPr>
              <a:t>self-determining and no proof is </a:t>
            </a:r>
            <a:r>
              <a:rPr lang="en-NZ" sz="1550" dirty="0" smtClean="0">
                <a:solidFill>
                  <a:schemeClr val="tx1"/>
                </a:solidFill>
              </a:rPr>
              <a:t>required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1550" dirty="0" smtClean="0">
                <a:solidFill>
                  <a:schemeClr val="tx1"/>
                </a:solidFill>
              </a:rPr>
              <a:t>You can change rolls </a:t>
            </a:r>
            <a:r>
              <a:rPr lang="en-NZ" sz="1550" dirty="0">
                <a:solidFill>
                  <a:schemeClr val="tx1"/>
                </a:solidFill>
              </a:rPr>
              <a:t>(Māori or </a:t>
            </a:r>
            <a:r>
              <a:rPr lang="en-NZ" sz="1550" dirty="0" smtClean="0">
                <a:solidFill>
                  <a:schemeClr val="tx1"/>
                </a:solidFill>
              </a:rPr>
              <a:t>general) </a:t>
            </a:r>
            <a:r>
              <a:rPr lang="en-NZ" sz="1550" dirty="0">
                <a:solidFill>
                  <a:schemeClr val="tx1"/>
                </a:solidFill>
              </a:rPr>
              <a:t>during </a:t>
            </a:r>
            <a:r>
              <a:rPr lang="en-NZ" sz="1550" dirty="0" smtClean="0">
                <a:solidFill>
                  <a:schemeClr val="tx1"/>
                </a:solidFill>
              </a:rPr>
              <a:t>the next Māori Electoral Option in 2024. The Maori electoral option occurs every 5 years (after each 5-yearly population census). However the government is considering a law change, to alter the timing and frequency of the Māori Electoral Option – watch this space for change!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550" dirty="0" smtClean="0">
                <a:solidFill>
                  <a:schemeClr val="tx1"/>
                </a:solidFill>
              </a:rPr>
              <a:t>Electoral </a:t>
            </a:r>
            <a:r>
              <a:rPr lang="en-NZ" sz="1550" dirty="0">
                <a:solidFill>
                  <a:schemeClr val="tx1"/>
                </a:solidFill>
              </a:rPr>
              <a:t>Commission website </a:t>
            </a:r>
            <a:r>
              <a:rPr lang="en-NZ" sz="1550" u="sng" dirty="0">
                <a:solidFill>
                  <a:schemeClr val="tx1"/>
                </a:solidFill>
                <a:hlinkClick r:id="rId2"/>
              </a:rPr>
              <a:t>https://vote.nz/enrolling/enrol-or-update/enrol-or-update-online/</a:t>
            </a:r>
            <a:endParaRPr lang="en-NZ" sz="155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1600" dirty="0">
              <a:solidFill>
                <a:schemeClr val="tx1"/>
              </a:solidFill>
            </a:endParaRPr>
          </a:p>
          <a:p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5818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3478"/>
            <a:ext cx="6622504" cy="648072"/>
          </a:xfrm>
        </p:spPr>
        <p:txBody>
          <a:bodyPr>
            <a:normAutofit/>
          </a:bodyPr>
          <a:lstStyle/>
          <a:p>
            <a:r>
              <a:rPr lang="en-NZ" sz="3200" b="1" dirty="0" smtClean="0">
                <a:solidFill>
                  <a:schemeClr val="bg2"/>
                </a:solidFill>
              </a:rPr>
              <a:t>Next steps</a:t>
            </a:r>
            <a:endParaRPr lang="en-NZ" sz="32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87574"/>
            <a:ext cx="8496944" cy="36724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30 August to 6 October - submission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14 October - Council hearing of submissions, and deliberations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11</a:t>
            </a:r>
            <a:r>
              <a:rPr lang="en-US" dirty="0" smtClean="0">
                <a:solidFill>
                  <a:schemeClr val="tx1"/>
                </a:solidFill>
              </a:rPr>
              <a:t> November - Council meeting to decide final proposal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51470"/>
            <a:ext cx="6696744" cy="72008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What’s happened?</a:t>
            </a:r>
            <a:endParaRPr lang="en-NZ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1520" y="699542"/>
            <a:ext cx="849694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20 May – Council made a decision to establish Māori wards for the 2022 and 2025 local body elections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June – workshops </a:t>
            </a:r>
            <a:r>
              <a:rPr lang="en-US" sz="2200" dirty="0" smtClean="0">
                <a:solidFill>
                  <a:schemeClr val="tx1"/>
                </a:solidFill>
              </a:rPr>
              <a:t>with Council </a:t>
            </a:r>
            <a:r>
              <a:rPr lang="en-US" sz="2200" dirty="0">
                <a:solidFill>
                  <a:schemeClr val="tx1"/>
                </a:solidFill>
              </a:rPr>
              <a:t>and Iwi Chairs to outline </a:t>
            </a:r>
            <a:r>
              <a:rPr lang="en-US" sz="2200" dirty="0" smtClean="0">
                <a:solidFill>
                  <a:schemeClr val="tx1"/>
                </a:solidFill>
              </a:rPr>
              <a:t>design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June –confirmed preferred option for new Council representation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July-August –engagement hui on process and proposed new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17 August – Council decided its initial proposal for public consultation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30 August to 6 October submission period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71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6840760" cy="50405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</a:t>
            </a:r>
            <a:r>
              <a:rPr lang="en-US" sz="3200" b="1" dirty="0">
                <a:solidFill>
                  <a:schemeClr val="bg1"/>
                </a:solidFill>
              </a:rPr>
              <a:t>is a representation review?</a:t>
            </a:r>
            <a:endParaRPr lang="en-NZ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9582"/>
            <a:ext cx="8496944" cy="367240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Legal process conducted under the Local Electoral Act 2001 (LEA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Must undertake a review at least every six years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Decides the </a:t>
            </a:r>
            <a:r>
              <a:rPr lang="en-US" dirty="0" smtClean="0">
                <a:solidFill>
                  <a:schemeClr val="tx1"/>
                </a:solidFill>
              </a:rPr>
              <a:t>total number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councillors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8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number of wards, their boundaries, names and number of councillors elected to each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Community </a:t>
            </a:r>
            <a:r>
              <a:rPr lang="en-US" dirty="0">
                <a:solidFill>
                  <a:schemeClr val="tx1"/>
                </a:solidFill>
              </a:rPr>
              <a:t>boards – </a:t>
            </a:r>
            <a:r>
              <a:rPr lang="en-US" dirty="0" smtClean="0">
                <a:solidFill>
                  <a:schemeClr val="tx1"/>
                </a:solidFill>
              </a:rPr>
              <a:t>how many, </a:t>
            </a:r>
            <a:r>
              <a:rPr lang="en-US" dirty="0">
                <a:solidFill>
                  <a:schemeClr val="tx1"/>
                </a:solidFill>
              </a:rPr>
              <a:t>names, boundaries, </a:t>
            </a:r>
            <a:r>
              <a:rPr lang="en-US" dirty="0" smtClean="0">
                <a:solidFill>
                  <a:schemeClr val="tx1"/>
                </a:solidFill>
              </a:rPr>
              <a:t>subdivisions, </a:t>
            </a:r>
            <a:r>
              <a:rPr lang="en-US" dirty="0">
                <a:solidFill>
                  <a:schemeClr val="tx1"/>
                </a:solidFill>
              </a:rPr>
              <a:t>number elected or appointed to each</a:t>
            </a:r>
            <a:r>
              <a:rPr lang="en-US" dirty="0"/>
              <a:t>   </a:t>
            </a:r>
            <a:endParaRPr lang="en-NZ" dirty="0"/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1804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452" y="123478"/>
            <a:ext cx="6622504" cy="57606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Principles of a representation review </a:t>
            </a:r>
            <a:endParaRPr lang="en-NZ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452" y="915566"/>
            <a:ext cx="8836599" cy="3744416"/>
          </a:xfrm>
        </p:spPr>
        <p:txBody>
          <a:bodyPr>
            <a:noAutofit/>
          </a:bodyPr>
          <a:lstStyle/>
          <a:p>
            <a:pPr marL="268288" lvl="0" indent="-268288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68288" lvl="0" indent="-2682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Under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Local Electoral Act </a:t>
            </a:r>
            <a:r>
              <a:rPr lang="en-US" dirty="0">
                <a:solidFill>
                  <a:schemeClr val="tx1"/>
                </a:solidFill>
              </a:rPr>
              <a:t>representation arrangements must provide for fair and effective </a:t>
            </a:r>
            <a:r>
              <a:rPr lang="en-US" dirty="0" smtClean="0">
                <a:solidFill>
                  <a:schemeClr val="tx1"/>
                </a:solidFill>
              </a:rPr>
              <a:t>representation</a:t>
            </a:r>
          </a:p>
          <a:p>
            <a:pPr marL="268288" lvl="0" indent="-268288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268288" lvl="0" indent="-2682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Effective </a:t>
            </a:r>
            <a:r>
              <a:rPr lang="en-US" dirty="0">
                <a:solidFill>
                  <a:schemeClr val="tx1"/>
                </a:solidFill>
              </a:rPr>
              <a:t>representation = communities of interest effectively </a:t>
            </a:r>
            <a:r>
              <a:rPr lang="en-US" dirty="0" smtClean="0">
                <a:solidFill>
                  <a:schemeClr val="tx1"/>
                </a:solidFill>
              </a:rPr>
              <a:t>represented</a:t>
            </a:r>
          </a:p>
          <a:p>
            <a:pPr marL="268288" lvl="0" indent="-268288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268288" lvl="0" indent="-268288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Fair </a:t>
            </a:r>
            <a:r>
              <a:rPr lang="en-US" dirty="0">
                <a:solidFill>
                  <a:schemeClr val="tx1"/>
                </a:solidFill>
              </a:rPr>
              <a:t>representation = each elected member represents about the same number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people (within +/-10</a:t>
            </a:r>
            <a:r>
              <a:rPr lang="en-US" dirty="0" smtClean="0">
                <a:solidFill>
                  <a:schemeClr val="tx1"/>
                </a:solidFill>
              </a:rPr>
              <a:t>%), using most current population data</a:t>
            </a:r>
            <a:endParaRPr lang="en-US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0" indent="-357188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0" indent="-357188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0" indent="-357188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0" indent="-357188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en-US" sz="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651" y="195486"/>
            <a:ext cx="6622504" cy="576064"/>
          </a:xfrm>
        </p:spPr>
        <p:txBody>
          <a:bodyPr>
            <a:noAutofit/>
          </a:bodyPr>
          <a:lstStyle/>
          <a:p>
            <a:r>
              <a:rPr lang="en-NZ" sz="3200" b="1" dirty="0" smtClean="0">
                <a:solidFill>
                  <a:schemeClr val="bg2"/>
                </a:solidFill>
              </a:rPr>
              <a:t>Population data used </a:t>
            </a:r>
            <a:endParaRPr lang="en-NZ" sz="32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51670"/>
            <a:ext cx="7416824" cy="2736304"/>
          </a:xfrm>
        </p:spPr>
        <p:txBody>
          <a:bodyPr>
            <a:normAutofit/>
          </a:bodyPr>
          <a:lstStyle/>
          <a:p>
            <a:pPr fontAlgn="b"/>
            <a:r>
              <a:rPr lang="en-NZ" b="1" dirty="0"/>
              <a:t> </a:t>
            </a:r>
            <a:endParaRPr lang="en-NZ" dirty="0"/>
          </a:p>
          <a:p>
            <a:pPr fontAlgn="b"/>
            <a:r>
              <a:rPr lang="en-NZ" b="1" dirty="0"/>
              <a:t> </a:t>
            </a:r>
            <a:endParaRPr lang="en-NZ" dirty="0"/>
          </a:p>
          <a:p>
            <a:pPr fontAlgn="b"/>
            <a:r>
              <a:rPr lang="en-NZ" b="1" dirty="0"/>
              <a:t> </a:t>
            </a:r>
            <a:endParaRPr lang="en-NZ" dirty="0"/>
          </a:p>
          <a:p>
            <a:pPr fontAlgn="b"/>
            <a:r>
              <a:rPr lang="en-NZ" b="1" dirty="0"/>
              <a:t> 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12007"/>
              </p:ext>
            </p:extLst>
          </p:nvPr>
        </p:nvGraphicFramePr>
        <p:xfrm>
          <a:off x="827584" y="1347614"/>
          <a:ext cx="6912768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20318302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5154197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451901462"/>
                    </a:ext>
                  </a:extLst>
                </a:gridCol>
                <a:gridCol w="969928">
                  <a:extLst>
                    <a:ext uri="{9D8B030D-6E8A-4147-A177-3AD203B41FA5}">
                      <a16:colId xmlns:a16="http://schemas.microsoft.com/office/drawing/2014/main" val="3183782944"/>
                    </a:ext>
                  </a:extLst>
                </a:gridCol>
                <a:gridCol w="902280">
                  <a:extLst>
                    <a:ext uri="{9D8B030D-6E8A-4147-A177-3AD203B41FA5}">
                      <a16:colId xmlns:a16="http://schemas.microsoft.com/office/drawing/2014/main" val="1417383142"/>
                    </a:ext>
                  </a:extLst>
                </a:gridCol>
              </a:tblGrid>
              <a:tr h="388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effectLst/>
                        </a:rPr>
                        <a:t> </a:t>
                      </a:r>
                      <a:endParaRPr lang="en-NZ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effectLst/>
                        </a:rPr>
                        <a:t> </a:t>
                      </a:r>
                      <a:endParaRPr lang="en-NZ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Estimated Resident Population 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30 June 2020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526185"/>
                  </a:ext>
                </a:extLst>
              </a:tr>
              <a:tr h="789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District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effectLst/>
                        </a:rPr>
                        <a:t>Ward</a:t>
                      </a:r>
                      <a:endParaRPr lang="en-NZ" sz="1400" b="1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effectLst/>
                        </a:rPr>
                        <a:t>Māori Electoral Population (MEP)</a:t>
                      </a:r>
                      <a:endParaRPr lang="en-NZ" sz="1400" b="1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effectLst/>
                        </a:rPr>
                        <a:t>General Electoral Population (GEP)</a:t>
                      </a:r>
                      <a:endParaRPr lang="en-NZ" sz="1400" b="1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724105"/>
                  </a:ext>
                </a:extLst>
              </a:tr>
              <a:tr h="215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Whakatane district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Rangitaiki ward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3,530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7,620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11,150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959780"/>
                  </a:ext>
                </a:extLst>
              </a:tr>
              <a:tr h="18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Whakatane-Ōhope </a:t>
                      </a:r>
                      <a:r>
                        <a:rPr lang="en-NZ" sz="1400" dirty="0">
                          <a:effectLst/>
                        </a:rPr>
                        <a:t>ward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4,850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14,600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19,450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6549600"/>
                  </a:ext>
                </a:extLst>
              </a:tr>
              <a:tr h="18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Taneatua-Waimana ward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2,460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1,590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4,050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157520"/>
                  </a:ext>
                </a:extLst>
              </a:tr>
              <a:tr h="18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Galatea-Murupara ward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2,240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1,310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3,540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895533"/>
                  </a:ext>
                </a:extLst>
              </a:tr>
              <a:tr h="388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effectLst/>
                        </a:rPr>
                        <a:t> </a:t>
                      </a:r>
                      <a:endParaRPr lang="en-NZ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effectLst/>
                        </a:rPr>
                        <a:t> </a:t>
                      </a:r>
                      <a:endParaRPr lang="en-NZ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13,080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25,120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38,190</a:t>
                      </a:r>
                      <a:endParaRPr lang="en-NZ" sz="14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84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1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7272808" cy="648072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3100" dirty="0" smtClean="0">
                <a:solidFill>
                  <a:schemeClr val="bg1"/>
                </a:solidFill>
              </a:rPr>
              <a:t>Proposed new Council representation structure</a:t>
            </a:r>
            <a:endParaRPr lang="en-NZ" sz="3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832" y="1059582"/>
            <a:ext cx="8568952" cy="3600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Ten Councillors in total </a:t>
            </a:r>
            <a:r>
              <a:rPr lang="en-US" sz="2200" dirty="0" smtClean="0">
                <a:solidFill>
                  <a:schemeClr val="tx1"/>
                </a:solidFill>
              </a:rPr>
              <a:t>= 3 Māori ward and 7 general ward councillors (plus the Mayor)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 key changes are:</a:t>
            </a:r>
          </a:p>
          <a:p>
            <a:pPr marL="901700" lvl="0" indent="-358775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Separate general wards and Māori wards</a:t>
            </a:r>
          </a:p>
          <a:p>
            <a:pPr marL="901700" lvl="0" indent="-358775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General ward boundary adjustments</a:t>
            </a:r>
          </a:p>
          <a:p>
            <a:pPr marL="901700" lvl="0" indent="-358775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Seven general ward councillors elected from three general wards</a:t>
            </a:r>
          </a:p>
          <a:p>
            <a:pPr marL="901700" lvl="0" indent="-358775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Three Māori ward councillors elected from three Māori wards</a:t>
            </a:r>
          </a:p>
          <a:p>
            <a:pPr marL="901700" lvl="0" indent="-358775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Six elected members for each community board</a:t>
            </a:r>
          </a:p>
          <a:p>
            <a:pPr marL="901700" lvl="0" indent="-358775"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278688" cy="6480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Proposed general wards</a:t>
            </a:r>
            <a:r>
              <a:rPr lang="en-US" sz="3200" dirty="0" smtClean="0"/>
              <a:t> </a:t>
            </a:r>
            <a:endParaRPr lang="en-NZ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1347614"/>
            <a:ext cx="4763614" cy="202703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7 </a:t>
            </a:r>
            <a:r>
              <a:rPr lang="en-US" dirty="0" smtClean="0">
                <a:solidFill>
                  <a:schemeClr val="tx1"/>
                </a:solidFill>
              </a:rPr>
              <a:t>councillors </a:t>
            </a:r>
            <a:r>
              <a:rPr lang="en-US" dirty="0">
                <a:solidFill>
                  <a:schemeClr val="tx1"/>
                </a:solidFill>
              </a:rPr>
              <a:t>from 3 </a:t>
            </a:r>
            <a:r>
              <a:rPr lang="en-US" dirty="0" smtClean="0">
                <a:solidFill>
                  <a:schemeClr val="tx1"/>
                </a:solidFill>
              </a:rPr>
              <a:t>general wards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Rangitāiki General Ward (2)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Whakatāne-Ōhope General Ward (4)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 Urewera General Ward (1)</a:t>
            </a:r>
            <a:endParaRPr lang="en-NZ" dirty="0">
              <a:solidFill>
                <a:schemeClr val="tx1"/>
              </a:solidFill>
            </a:endParaRP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868536"/>
            <a:ext cx="2736304" cy="38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3478"/>
            <a:ext cx="6622504" cy="6480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Proposed Māori wards</a:t>
            </a:r>
            <a:endParaRPr lang="en-NZ" sz="32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1563638"/>
            <a:ext cx="4570710" cy="18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 councillors from 3 Māori wards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Rangitāiki Māori Ward (1)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Whakatāne-Ōhope Māori Ward (1)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Toi ki uta Māori Ward (1)</a:t>
            </a:r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15566"/>
            <a:ext cx="27489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717" y="123478"/>
            <a:ext cx="6622504" cy="5760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Proposed Community board structure </a:t>
            </a:r>
            <a:endParaRPr lang="en-NZ" sz="32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915566"/>
            <a:ext cx="6048672" cy="381642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24 community board members elected from 4 community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Community board boundaries align with proposed general ward boundaries: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715963" indent="-358775"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</a:rPr>
              <a:t>Rangitāiki Community Board (6 + 1 councillor)</a:t>
            </a:r>
          </a:p>
          <a:p>
            <a:pPr marL="715963" indent="-358775"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</a:rPr>
              <a:t>Whakatāne-Ōhope Community Board (6 + 1 councillor)</a:t>
            </a:r>
          </a:p>
          <a:p>
            <a:pPr marL="715963" indent="-358775"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</a:rPr>
              <a:t>Tāneatua Communities Board (6 + </a:t>
            </a:r>
            <a:r>
              <a:rPr lang="en-US" sz="2300" dirty="0">
                <a:solidFill>
                  <a:schemeClr val="tx1"/>
                </a:solidFill>
              </a:rPr>
              <a:t>1 </a:t>
            </a:r>
            <a:r>
              <a:rPr lang="en-US" sz="2300" dirty="0" smtClean="0">
                <a:solidFill>
                  <a:schemeClr val="tx1"/>
                </a:solidFill>
              </a:rPr>
              <a:t>councillor)</a:t>
            </a:r>
          </a:p>
          <a:p>
            <a:pPr marL="715963" indent="-358775"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</a:rPr>
              <a:t>Murupara Community Board (6 + 1 councillor)</a:t>
            </a:r>
          </a:p>
          <a:p>
            <a:pPr marL="715963">
              <a:tabLst>
                <a:tab pos="357188" algn="l"/>
                <a:tab pos="715963" algn="l"/>
                <a:tab pos="1077913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-	Galatea-Waiōhau Subdivision (2)</a:t>
            </a:r>
          </a:p>
          <a:p>
            <a:pPr marL="715963">
              <a:tabLst>
                <a:tab pos="357188" algn="l"/>
                <a:tab pos="715963" algn="l"/>
                <a:tab pos="1077913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-	</a:t>
            </a:r>
            <a:r>
              <a:rPr lang="en-US" sz="2300" dirty="0">
                <a:solidFill>
                  <a:schemeClr val="tx1"/>
                </a:solidFill>
              </a:rPr>
              <a:t>Murupara Subdivision (3)</a:t>
            </a:r>
          </a:p>
          <a:p>
            <a:pPr marL="715963">
              <a:tabLst>
                <a:tab pos="357188" algn="l"/>
                <a:tab pos="715963" algn="l"/>
                <a:tab pos="1077913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-</a:t>
            </a:r>
            <a:r>
              <a:rPr lang="en-US" sz="2300" dirty="0">
                <a:solidFill>
                  <a:schemeClr val="tx1"/>
                </a:solidFill>
              </a:rPr>
              <a:t>	Te Urewera Subdivision (1)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9990"/>
            <a:ext cx="2721605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WDC Colours">
      <a:dk1>
        <a:srgbClr val="3F3F3F"/>
      </a:dk1>
      <a:lt1>
        <a:sysClr val="window" lastClr="FFFFFF"/>
      </a:lt1>
      <a:dk2>
        <a:srgbClr val="00447C"/>
      </a:dk2>
      <a:lt2>
        <a:srgbClr val="FFFFFF"/>
      </a:lt2>
      <a:accent1>
        <a:srgbClr val="F78E1E"/>
      </a:accent1>
      <a:accent2>
        <a:srgbClr val="0093D0"/>
      </a:accent2>
      <a:accent3>
        <a:srgbClr val="F78E1E"/>
      </a:accent3>
      <a:accent4>
        <a:srgbClr val="0093D0"/>
      </a:accent4>
      <a:accent5>
        <a:srgbClr val="F78E1E"/>
      </a:accent5>
      <a:accent6>
        <a:srgbClr val="0093D0"/>
      </a:accent6>
      <a:hlink>
        <a:srgbClr val="0093D0"/>
      </a:hlink>
      <a:folHlink>
        <a:srgbClr val="0093D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69BC14198B914B00A714316109F088DF" version="1.0.0">
  <systemFields>
    <field name="Objective-Id">
      <value order="0">A1160597</value>
    </field>
    <field name="Objective-Title">
      <value order="0">Powerpoint template</value>
    </field>
    <field name="Objective-Description">
      <value order="0"/>
    </field>
    <field name="Objective-CreationStamp">
      <value order="0">2017-05-17T04:09:20Z</value>
    </field>
    <field name="Objective-IsApproved">
      <value order="0">false</value>
    </field>
    <field name="Objective-IsPublished">
      <value order="0">true</value>
    </field>
    <field name="Objective-DatePublished">
      <value order="0">2020-04-09T02:32:19Z</value>
    </field>
    <field name="Objective-ModificationStamp">
      <value order="0">2020-04-09T02:32:19Z</value>
    </field>
    <field name="Objective-Owner">
      <value order="0">Charlotte Spencer</value>
    </field>
    <field name="Objective-Path">
      <value order="0">Whakatane District Council:Information Classification:Corporate management:Group management:2 - Executive Administration Team:Team Administration and Procedures:TEMPLATES:Archive</value>
    </field>
    <field name="Objective-Parent">
      <value order="0">Classified Object</value>
    </field>
    <field name="Objective-State">
      <value order="0">Published</value>
    </field>
    <field name="Objective-VersionId">
      <value order="0">vA2238663</value>
    </field>
    <field name="Objective-Version">
      <value order="0">2.0</value>
    </field>
    <field name="Objective-VersionNumber">
      <value order="0">3</value>
    </field>
    <field name="Objective-VersionComment">
      <value order="0"/>
    </field>
    <field name="Objective-FileNumber">
      <value order="0">M06-00502</value>
    </field>
    <field name="Objective-Classification">
      <value order="0">Internal</value>
    </field>
    <field name="Objective-Caveats">
      <value order="0"/>
    </field>
  </systemFields>
  <catalogues>
    <catalogue name="Reference Type Catalogue" type="type" ori="id:cA12">
      <field name="Objective-Fields NOT required">
        <value order="0"/>
      </field>
      <field name="Objective-Reference Type">
        <value order="0">General</value>
      </field>
      <field name="Objective-Records - day box number">
        <value order="0"/>
      </field>
      <field name="Objective--- To (Lookup list)">
        <value order="0"/>
      </field>
      <field name="Objective--- To (free text)">
        <value order="0"/>
      </field>
      <field name="Objective--- From">
        <value order="0"/>
      </field>
      <field name="Objective--- Correspondence Date">
        <value order="0"/>
      </field>
      <field name="Objective--- Organisation Name">
        <value order="0"/>
      </field>
      <field name="Objective-Metadata Inheritance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69BC14198B914B00A714316109F088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</TotalTime>
  <Words>815</Words>
  <Application>Microsoft Office PowerPoint</Application>
  <PresentationFormat>On-screen Show (16:9)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     2021 Representation review September 2021</vt:lpstr>
      <vt:lpstr>What’s happened?</vt:lpstr>
      <vt:lpstr>What is a representation review?</vt:lpstr>
      <vt:lpstr>Principles of a representation review </vt:lpstr>
      <vt:lpstr>Population data used </vt:lpstr>
      <vt:lpstr> Proposed new Council representation structure</vt:lpstr>
      <vt:lpstr>Proposed general wards </vt:lpstr>
      <vt:lpstr>Proposed Māori wards</vt:lpstr>
      <vt:lpstr>Proposed Community board structure </vt:lpstr>
      <vt:lpstr>Who can stand?</vt:lpstr>
      <vt:lpstr>Who can vote, and how?</vt:lpstr>
      <vt:lpstr>Enrolling to vote</vt:lpstr>
      <vt:lpstr>Next steps</vt:lpstr>
    </vt:vector>
  </TitlesOfParts>
  <Company>Whakatane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Travers</dc:creator>
  <cp:lastModifiedBy>Cindy Butt</cp:lastModifiedBy>
  <cp:revision>171</cp:revision>
  <cp:lastPrinted>2021-07-20T04:08:08Z</cp:lastPrinted>
  <dcterms:created xsi:type="dcterms:W3CDTF">2013-09-15T22:18:38Z</dcterms:created>
  <dcterms:modified xsi:type="dcterms:W3CDTF">2021-09-22T04:09:17Z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A1160597</vt:lpwstr>
  </property>
  <property fmtid="{D5CDD505-2E9C-101B-9397-08002B2CF9AE}" pid="4" name="Objective-Title">
    <vt:lpwstr>Powerpoint template</vt:lpwstr>
  </property>
  <property fmtid="{D5CDD505-2E9C-101B-9397-08002B2CF9AE}" pid="5" name="Objective-Comment">
    <vt:lpwstr/>
  </property>
  <property fmtid="{D5CDD505-2E9C-101B-9397-08002B2CF9AE}" pid="6" name="Objective-CreationStamp">
    <vt:filetime>2017-05-17T04:09:20Z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2020-04-09T02:32:19Z</vt:filetime>
  </property>
  <property fmtid="{D5CDD505-2E9C-101B-9397-08002B2CF9AE}" pid="10" name="Objective-ModificationStamp">
    <vt:filetime>2020-04-09T02:32:19Z</vt:filetime>
  </property>
  <property fmtid="{D5CDD505-2E9C-101B-9397-08002B2CF9AE}" pid="11" name="Objective-Owner">
    <vt:lpwstr>Charlotte Spencer</vt:lpwstr>
  </property>
  <property fmtid="{D5CDD505-2E9C-101B-9397-08002B2CF9AE}" pid="12" name="Objective-Path">
    <vt:lpwstr>Whakatane District Council:Information Classification:Corporate management:Group management:2 - Executive Administration Team:Team Administration and Procedures:TEMPLATES:Archive</vt:lpwstr>
  </property>
  <property fmtid="{D5CDD505-2E9C-101B-9397-08002B2CF9AE}" pid="13" name="Objective-Parent">
    <vt:lpwstr>Classified Object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>M06-00502</vt:lpwstr>
  </property>
  <property fmtid="{D5CDD505-2E9C-101B-9397-08002B2CF9AE}" pid="19" name="Objective-Classification">
    <vt:lpwstr>Internal</vt:lpwstr>
  </property>
  <property fmtid="{D5CDD505-2E9C-101B-9397-08002B2CF9AE}" pid="20" name="Objective-Caveats">
    <vt:lpwstr/>
  </property>
  <property fmtid="{D5CDD505-2E9C-101B-9397-08002B2CF9AE}" pid="21" name="Objective-Fields NOT required [system]">
    <vt:lpwstr/>
  </property>
  <property fmtid="{D5CDD505-2E9C-101B-9397-08002B2CF9AE}" pid="22" name="Objective-Reference Type [system]">
    <vt:lpwstr>General</vt:lpwstr>
  </property>
  <property fmtid="{D5CDD505-2E9C-101B-9397-08002B2CF9AE}" pid="23" name="Objective-Records - day box number [system]">
    <vt:lpwstr/>
  </property>
  <property fmtid="{D5CDD505-2E9C-101B-9397-08002B2CF9AE}" pid="24" name="Objective--- To (Lookup list) [system]">
    <vt:lpwstr/>
  </property>
  <property fmtid="{D5CDD505-2E9C-101B-9397-08002B2CF9AE}" pid="25" name="Objective--- To (free text) [system]">
    <vt:lpwstr/>
  </property>
  <property fmtid="{D5CDD505-2E9C-101B-9397-08002B2CF9AE}" pid="26" name="Objective--- From [system]">
    <vt:lpwstr/>
  </property>
  <property fmtid="{D5CDD505-2E9C-101B-9397-08002B2CF9AE}" pid="27" name="Objective--- Correspondence Date [system]">
    <vt:lpwstr/>
  </property>
  <property fmtid="{D5CDD505-2E9C-101B-9397-08002B2CF9AE}" pid="28" name="Objective--- Organisation Name [system]">
    <vt:lpwstr/>
  </property>
  <property fmtid="{D5CDD505-2E9C-101B-9397-08002B2CF9AE}" pid="29" name="Objective-Metadata Inheritance [system]">
    <vt:lpwstr/>
  </property>
  <property fmtid="{D5CDD505-2E9C-101B-9397-08002B2CF9AE}" pid="30" name="Objective-Description">
    <vt:lpwstr/>
  </property>
  <property fmtid="{D5CDD505-2E9C-101B-9397-08002B2CF9AE}" pid="31" name="Objective-VersionId">
    <vt:lpwstr>vA2238663</vt:lpwstr>
  </property>
  <property fmtid="{D5CDD505-2E9C-101B-9397-08002B2CF9AE}" pid="32" name="Objective-Reference Type">
    <vt:lpwstr>General</vt:lpwstr>
  </property>
  <property fmtid="{D5CDD505-2E9C-101B-9397-08002B2CF9AE}" pid="33" name="Objective-Metadata Inheritance">
    <vt:lpwstr/>
  </property>
  <property fmtid="{D5CDD505-2E9C-101B-9397-08002B2CF9AE}" pid="34" name="Objective--- Correspondence Date">
    <vt:lpwstr/>
  </property>
  <property fmtid="{D5CDD505-2E9C-101B-9397-08002B2CF9AE}" pid="35" name="Objective--- From">
    <vt:lpwstr/>
  </property>
  <property fmtid="{D5CDD505-2E9C-101B-9397-08002B2CF9AE}" pid="36" name="Objective--- To (free text)">
    <vt:lpwstr/>
  </property>
  <property fmtid="{D5CDD505-2E9C-101B-9397-08002B2CF9AE}" pid="37" name="Objective-Records - day box number">
    <vt:lpwstr/>
  </property>
  <property fmtid="{D5CDD505-2E9C-101B-9397-08002B2CF9AE}" pid="38" name="Objective--- Organisation Name">
    <vt:lpwstr/>
  </property>
  <property fmtid="{D5CDD505-2E9C-101B-9397-08002B2CF9AE}" pid="39" name="Objective--- To (Lookup list)">
    <vt:lpwstr/>
  </property>
  <property fmtid="{D5CDD505-2E9C-101B-9397-08002B2CF9AE}" pid="40" name="Objective-Fields NOT required">
    <vt:lpwstr/>
  </property>
</Properties>
</file>