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256" r:id="rId3"/>
    <p:sldId id="276" r:id="rId4"/>
    <p:sldId id="283" r:id="rId5"/>
    <p:sldId id="258" r:id="rId6"/>
    <p:sldId id="271" r:id="rId7"/>
    <p:sldId id="263" r:id="rId8"/>
    <p:sldId id="257" r:id="rId9"/>
    <p:sldId id="264" r:id="rId10"/>
    <p:sldId id="272" r:id="rId11"/>
    <p:sldId id="262" r:id="rId12"/>
    <p:sldId id="275" r:id="rId13"/>
    <p:sldId id="260" r:id="rId14"/>
    <p:sldId id="280" r:id="rId15"/>
    <p:sldId id="265" r:id="rId16"/>
    <p:sldId id="267" r:id="rId17"/>
    <p:sldId id="266" r:id="rId18"/>
    <p:sldId id="284" r:id="rId19"/>
    <p:sldId id="274" r:id="rId20"/>
    <p:sldId id="259" r:id="rId21"/>
    <p:sldId id="270" r:id="rId22"/>
    <p:sldId id="279" r:id="rId23"/>
    <p:sldId id="281" r:id="rId24"/>
    <p:sldId id="268" r:id="rId25"/>
    <p:sldId id="277" r:id="rId26"/>
    <p:sldId id="282"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997"/>
    <a:srgbClr val="6DC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6810A-223D-41D0-8F4B-0BD9C6D7DEE1}" v="8" dt="2020-11-17T03:10:48.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56" y="6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1.xml" Id="rId3" /><Relationship Type="http://schemas.openxmlformats.org/officeDocument/2006/relationships/slide" Target="slides/slide19.xml" Id="rId21" /><Relationship Type="http://schemas.microsoft.com/office/2016/11/relationships/changesInfo" Target="changesInfos/changesInfo1.xml" Id="rId34"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tableStyles" Target="tableStyles.xml" Id="rId33"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notesMaster" Target="notesMasters/notesMaster1.xml" Id="rId29"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theme" Target="theme/theme1.xml" Id="rId32"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viewProps" Target="viewProps.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customXml" Target="/customXML/item2.xml" Id="R29d6e8c85e714a1f"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akatane Council" userId="d302feef7e85a2e8" providerId="Windows Live" clId="Web-{CEF6810A-223D-41D0-8F4B-0BD9C6D7DEE1}"/>
    <pc:docChg chg="modSld">
      <pc:chgData name="Whakatane Council" userId="d302feef7e85a2e8" providerId="Windows Live" clId="Web-{CEF6810A-223D-41D0-8F4B-0BD9C6D7DEE1}" dt="2020-11-17T03:10:48.553" v="7" actId="20577"/>
      <pc:docMkLst>
        <pc:docMk/>
      </pc:docMkLst>
      <pc:sldChg chg="modSp">
        <pc:chgData name="Whakatane Council" userId="d302feef7e85a2e8" providerId="Windows Live" clId="Web-{CEF6810A-223D-41D0-8F4B-0BD9C6D7DEE1}" dt="2020-11-17T03:10:48.553" v="6" actId="20577"/>
        <pc:sldMkLst>
          <pc:docMk/>
          <pc:sldMk cId="876064040" sldId="277"/>
        </pc:sldMkLst>
        <pc:spChg chg="mod">
          <ac:chgData name="Whakatane Council" userId="d302feef7e85a2e8" providerId="Windows Live" clId="Web-{CEF6810A-223D-41D0-8F4B-0BD9C6D7DEE1}" dt="2020-11-17T03:10:48.553" v="6" actId="20577"/>
          <ac:spMkLst>
            <pc:docMk/>
            <pc:sldMk cId="876064040" sldId="27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2D7DD-47E0-43C3-ADDE-3797272B1B9E}" type="datetimeFigureOut">
              <a:rPr lang="en-NZ" smtClean="0"/>
              <a:t>17/11/2020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BE25C-5530-4D38-9B07-65F931D09723}" type="slidenum">
              <a:rPr lang="en-NZ" smtClean="0"/>
              <a:t>‹#›</a:t>
            </a:fld>
            <a:endParaRPr lang="en-NZ"/>
          </a:p>
        </p:txBody>
      </p:sp>
    </p:spTree>
    <p:extLst>
      <p:ext uri="{BB962C8B-B14F-4D97-AF65-F5344CB8AC3E}">
        <p14:creationId xmlns:p14="http://schemas.microsoft.com/office/powerpoint/2010/main" val="334284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2031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52673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31132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71314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1996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1151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4BE7227A-001F-4405-8A81-7190E07A4855}" type="datetimeFigureOut">
              <a:rPr lang="en-NZ" smtClean="0"/>
              <a:t>17/11/2020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85374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4BE7227A-001F-4405-8A81-7190E07A4855}" type="datetimeFigureOut">
              <a:rPr lang="en-NZ" smtClean="0"/>
              <a:t>17/11/2020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4962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227A-001F-4405-8A81-7190E07A4855}" type="datetimeFigureOut">
              <a:rPr lang="en-NZ" smtClean="0"/>
              <a:t>17/11/2020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55017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2273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21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227A-001F-4405-8A81-7190E07A4855}" type="datetimeFigureOut">
              <a:rPr lang="en-NZ" smtClean="0"/>
              <a:t>17/11/2020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2C11-918C-4253-9794-7D3AAEA6040A}" type="slidenum">
              <a:rPr lang="en-NZ" smtClean="0"/>
              <a:t>‹#›</a:t>
            </a:fld>
            <a:endParaRPr lang="en-NZ"/>
          </a:p>
        </p:txBody>
      </p:sp>
    </p:spTree>
    <p:extLst>
      <p:ext uri="{BB962C8B-B14F-4D97-AF65-F5344CB8AC3E}">
        <p14:creationId xmlns:p14="http://schemas.microsoft.com/office/powerpoint/2010/main" val="143490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yLS4PubQVgc" TargetMode="External"/><Relationship Id="rId6" Type="http://schemas.openxmlformats.org/officeDocument/2006/relationships/image" Target="../media/image7.jpeg"/><Relationship Id="rId5" Type="http://schemas.openxmlformats.org/officeDocument/2006/relationships/image" Target="../media/image20.jpeg"/><Relationship Id="rId4" Type="http://schemas.openxmlformats.org/officeDocument/2006/relationships/hyperlink" Target="https://youtu.be/yLS4PubQVgc" TargetMode="Externa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deepsouthchallenge.co.nz/sites/default/files/2020-03/Supporting%20decision%20making%20through%20adaptive%20tools%20in%20a%20changing%20climate%20Practice%20guidance%20on%20signals%20and%20triggers.pdf" TargetMode="External"/><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teaomaori.news/hapus-quest-save-their-marae" TargetMode="External"/><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2Jp1D1dzxj8" TargetMode="External"/><Relationship Id="rId6" Type="http://schemas.openxmlformats.org/officeDocument/2006/relationships/hyperlink" Target="https://www.youtube.com/watch?v=2Jp1D1dzxj8" TargetMode="External"/><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hyperlink" Target="https://cires.colorado.edu/news/rise-carbon-dioxide-unabated" TargetMode="External"/><Relationship Id="rId2" Type="http://schemas.openxmlformats.org/officeDocument/2006/relationships/slideLayout" Target="../slideLayouts/slideLayout2.xml"/><Relationship Id="rId1" Type="http://schemas.openxmlformats.org/officeDocument/2006/relationships/video" Target="https://www.youtube.com/embed/UatUDnFmNTY" TargetMode="External"/><Relationship Id="rId6" Type="http://schemas.openxmlformats.org/officeDocument/2006/relationships/image" Target="../media/image7.jpeg"/><Relationship Id="rId11" Type="http://schemas.openxmlformats.org/officeDocument/2006/relationships/image" Target="../media/image31.png"/><Relationship Id="rId5" Type="http://schemas.openxmlformats.org/officeDocument/2006/relationships/hyperlink" Target="https://www.youtube.com/watch?v=UatUDnFmNTY" TargetMode="External"/><Relationship Id="rId10" Type="http://schemas.openxmlformats.org/officeDocument/2006/relationships/image" Target="../media/image36.jpeg"/><Relationship Id="rId4" Type="http://schemas.openxmlformats.org/officeDocument/2006/relationships/image" Target="../media/image32.jpe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https://www.youtube.com/embed/ja75QgXuZyk" TargetMode="External"/><Relationship Id="rId6" Type="http://schemas.openxmlformats.org/officeDocument/2006/relationships/image" Target="../media/image7.jpeg"/><Relationship Id="rId5" Type="http://schemas.openxmlformats.org/officeDocument/2006/relationships/image" Target="../media/image37.jpeg"/><Relationship Id="rId4" Type="http://schemas.openxmlformats.org/officeDocument/2006/relationships/hyperlink" Target="https://youtu.be/ja75QgXuZy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https://www.youtube.com/embed/zD64kaTY5Vg" TargetMode="External"/><Relationship Id="rId6" Type="http://schemas.openxmlformats.org/officeDocument/2006/relationships/image" Target="../media/image7.jpeg"/><Relationship Id="rId5" Type="http://schemas.openxmlformats.org/officeDocument/2006/relationships/image" Target="../media/image39.jpeg"/><Relationship Id="rId4" Type="http://schemas.openxmlformats.org/officeDocument/2006/relationships/hyperlink" Target="https://youtu.be/zD64kaTY5Vg" TargetMode="External"/><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1GtMJEQPCHk" TargetMode="External"/><Relationship Id="rId6" Type="http://schemas.openxmlformats.org/officeDocument/2006/relationships/hyperlink" Target="https://www.mfe.govt.nz/ets" TargetMode="External"/><Relationship Id="rId5" Type="http://schemas.openxmlformats.org/officeDocument/2006/relationships/image" Target="../media/image43.jpeg"/><Relationship Id="rId4" Type="http://schemas.openxmlformats.org/officeDocument/2006/relationships/hyperlink" Target="https://youtu.be/1GtMJEQPCHk" TargetMode="External"/><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maoricarbonfoundation.com/" TargetMode="External"/><Relationship Id="rId2" Type="http://schemas.openxmlformats.org/officeDocument/2006/relationships/slideLayout" Target="../slideLayouts/slideLayout2.xml"/><Relationship Id="rId1" Type="http://schemas.openxmlformats.org/officeDocument/2006/relationships/video" Target="https://www.youtube.com/embed/11RtLN1y98g" TargetMode="External"/><Relationship Id="rId6" Type="http://schemas.openxmlformats.org/officeDocument/2006/relationships/hyperlink" Target="https://www.youtube.com/watch?v=11RtLN1y98g&amp;feature=youtu.be" TargetMode="External"/><Relationship Id="rId5" Type="http://schemas.openxmlformats.org/officeDocument/2006/relationships/image" Target="../media/image46.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landscapearchitecture.nz/landscape-architecture-aotearoa/2019/1/30/the-carbon-landscape-managing-the-impact-of-landscape-architecture" TargetMode="External"/><Relationship Id="rId2" Type="http://schemas.openxmlformats.org/officeDocument/2006/relationships/slideLayout" Target="../slideLayouts/slideLayout2.xml"/><Relationship Id="rId1" Type="http://schemas.openxmlformats.org/officeDocument/2006/relationships/video" Target="https://www.youtube.com/embed/I5LvYXD-PnI" TargetMode="External"/><Relationship Id="rId6" Type="http://schemas.openxmlformats.org/officeDocument/2006/relationships/hyperlink" Target="https://www.youtube.com/watch?v=I5LvYXD-PnI&amp;t=464s" TargetMode="External"/><Relationship Id="rId5" Type="http://schemas.openxmlformats.org/officeDocument/2006/relationships/image" Target="../media/image47.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ww.bbc.com/news/science-environment-52719662" TargetMode="External"/><Relationship Id="rId7"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mfe.govt.nz/climate-change/we-all-have-role-play/what-you-can-do-about-climate-change" TargetMode="External"/><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https://www.youtube.com/embed/E67saMacI74?autoplay=0&amp;fs=0&amp;iv_load_policy=3&amp;showinfo=0&amp;rel=0&amp;cc_load_policy=0&amp;start=0&amp;end=0" TargetMode="Externa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hyperlink" Target="https://youtu.be/E67saMacI7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qqmX9y0NozE" TargetMode="External"/><Relationship Id="rId6" Type="http://schemas.openxmlformats.org/officeDocument/2006/relationships/image" Target="../media/image7.jpeg"/><Relationship Id="rId5" Type="http://schemas.openxmlformats.org/officeDocument/2006/relationships/hyperlink" Target="https://youtu.be/qqmX9y0NozE" TargetMode="Externa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eOWlcR_kM9o" TargetMode="External"/><Relationship Id="rId6" Type="http://schemas.openxmlformats.org/officeDocument/2006/relationships/image" Target="../media/image7.jpeg"/><Relationship Id="rId5" Type="http://schemas.openxmlformats.org/officeDocument/2006/relationships/image" Target="../media/image58.jpeg"/><Relationship Id="rId4" Type="http://schemas.openxmlformats.org/officeDocument/2006/relationships/hyperlink" Target="https://youtu.be/eOWlcR_kM9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urvey.alchemer.com/s3/6035992/Module-4-Tools-for-our-response-public-survey"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Oxg7ULAlt_Y" TargetMode="External"/><Relationship Id="rId5" Type="http://schemas.openxmlformats.org/officeDocument/2006/relationships/hyperlink" Target="https://www.youtube.com/watch?v=Oxg7ULAlt_Y&amp;feature=youtu.be" TargetMode="Externa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hakatane.govt.nz/climate-chang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1.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20.xml"/><Relationship Id="rId2" Type="http://schemas.openxmlformats.org/officeDocument/2006/relationships/image" Target="../media/image2.png"/><Relationship Id="rId16" Type="http://schemas.openxmlformats.org/officeDocument/2006/relationships/slide" Target="slide19.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8.xml"/><Relationship Id="rId10" Type="http://schemas.openxmlformats.org/officeDocument/2006/relationships/slide" Target="slide12.xml"/><Relationship Id="rId19" Type="http://schemas.openxmlformats.org/officeDocument/2006/relationships/image" Target="../media/image3.png"/><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zCRKvDyyHmI" TargetMode="External"/><Relationship Id="rId6" Type="http://schemas.openxmlformats.org/officeDocument/2006/relationships/hyperlink" Target="https://youtu.be/zCRKvDyyHmI"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ooIxHVXgLbc" TargetMode="External"/><Relationship Id="rId6" Type="http://schemas.openxmlformats.org/officeDocument/2006/relationships/image" Target="../media/image7.jpeg"/><Relationship Id="rId5" Type="http://schemas.openxmlformats.org/officeDocument/2006/relationships/hyperlink" Target="https://youtu.be/ooIxHVXgLbc"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ellenmacarthurfoundation.org/assets/downloads/emf-joint-statement.pdf"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theguardian.com/sustainable-business/2015/mar/12/circular-economy-myths-busted-reality-chec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kkKTvCTL1SA" TargetMode="External"/><Relationship Id="rId6" Type="http://schemas.openxmlformats.org/officeDocument/2006/relationships/image" Target="../media/image14.jpeg"/><Relationship Id="rId11" Type="http://schemas.openxmlformats.org/officeDocument/2006/relationships/image" Target="../media/image18.png"/><Relationship Id="rId5" Type="http://schemas.openxmlformats.org/officeDocument/2006/relationships/image" Target="../media/image7.jpeg"/><Relationship Id="rId10" Type="http://schemas.openxmlformats.org/officeDocument/2006/relationships/image" Target="../media/image17.jpeg"/><Relationship Id="rId4" Type="http://schemas.openxmlformats.org/officeDocument/2006/relationships/hyperlink" Target="https://sustainable.org.nz/plastic-packaging-circular-innovation-programme/" TargetMode="External"/><Relationship Id="rId9" Type="http://schemas.openxmlformats.org/officeDocument/2006/relationships/hyperlink" Target="https://www.youtube.com/watch?v=kkKTvCTL1SA#action=sh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39089" y="4796444"/>
            <a:ext cx="3167150" cy="646331"/>
          </a:xfrm>
          <a:prstGeom prst="rect">
            <a:avLst/>
          </a:prstGeom>
          <a:noFill/>
        </p:spPr>
        <p:txBody>
          <a:bodyPr wrap="square" rtlCol="0">
            <a:spAutoFit/>
          </a:bodyPr>
          <a:lstStyle/>
          <a:p>
            <a:r>
              <a:rPr lang="mi-NZ" sz="3600" dirty="0">
                <a:solidFill>
                  <a:schemeClr val="bg1"/>
                </a:solidFill>
              </a:rPr>
              <a:t>E-LEARNING</a:t>
            </a:r>
            <a:endParaRPr lang="en-NZ" sz="3200" dirty="0"/>
          </a:p>
        </p:txBody>
      </p:sp>
    </p:spTree>
    <p:extLst>
      <p:ext uri="{BB962C8B-B14F-4D97-AF65-F5344CB8AC3E}">
        <p14:creationId xmlns:p14="http://schemas.microsoft.com/office/powerpoint/2010/main" val="156670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4378" y="1325109"/>
            <a:ext cx="5567044" cy="680323"/>
          </a:xfrm>
        </p:spPr>
        <p:txBody>
          <a:bodyPr>
            <a:normAutofit/>
          </a:bodyPr>
          <a:lstStyle/>
          <a:p>
            <a:r>
              <a:rPr lang="mi-NZ" sz="1600" dirty="0">
                <a:solidFill>
                  <a:schemeClr val="tx2"/>
                </a:solidFill>
                <a:latin typeface="+mn-lt"/>
              </a:rPr>
              <a:t>2. The DAPP-model (Dynamic Adaptive Pathways Planning) </a:t>
            </a:r>
            <a:br>
              <a:rPr lang="mi-NZ" sz="1600" dirty="0">
                <a:solidFill>
                  <a:schemeClr val="tx2"/>
                </a:solidFill>
                <a:latin typeface="+mn-lt"/>
              </a:rPr>
            </a:br>
            <a:r>
              <a:rPr lang="mi-NZ" sz="1600" dirty="0">
                <a:solidFill>
                  <a:schemeClr val="tx2"/>
                </a:solidFill>
                <a:latin typeface="+mn-lt"/>
              </a:rPr>
              <a:t>- and how to use this model to guide our decision-making </a:t>
            </a:r>
            <a:endParaRPr lang="en-NZ" sz="1600" dirty="0">
              <a:solidFill>
                <a:schemeClr val="tx2"/>
              </a:solidFill>
              <a:latin typeface="+mn-lt"/>
            </a:endParaRPr>
          </a:p>
        </p:txBody>
      </p:sp>
      <p:sp>
        <p:nvSpPr>
          <p:cNvPr id="5" name="Content Placeholder 4"/>
          <p:cNvSpPr>
            <a:spLocks noGrp="1"/>
          </p:cNvSpPr>
          <p:nvPr>
            <p:ph idx="1"/>
          </p:nvPr>
        </p:nvSpPr>
        <p:spPr>
          <a:xfrm>
            <a:off x="6165409" y="4574938"/>
            <a:ext cx="2889941" cy="316526"/>
          </a:xfrm>
        </p:spPr>
        <p:txBody>
          <a:bodyPr>
            <a:normAutofit/>
          </a:bodyPr>
          <a:lstStyle/>
          <a:p>
            <a:pPr marL="0" indent="0">
              <a:buNone/>
            </a:pPr>
            <a:r>
              <a:rPr lang="en-NZ" sz="1100" dirty="0">
                <a:hlinkClick r:id="rId4"/>
              </a:rPr>
              <a:t>https://youtu.be/yLS4PubQVgc</a:t>
            </a:r>
            <a:r>
              <a:rPr lang="en-NZ" sz="1100" dirty="0"/>
              <a:t> (21/04/2020) </a:t>
            </a:r>
            <a:endParaRPr lang="en-NZ" sz="3200" dirty="0"/>
          </a:p>
        </p:txBody>
      </p:sp>
      <p:pic>
        <p:nvPicPr>
          <p:cNvPr id="6" name="yLS4PubQVgc"/>
          <p:cNvPicPr>
            <a:picLocks noRot="1" noChangeAspect="1"/>
          </p:cNvPicPr>
          <p:nvPr>
            <a:videoFile r:link="rId1"/>
          </p:nvPr>
        </p:nvPicPr>
        <p:blipFill>
          <a:blip r:embed="rId5"/>
          <a:stretch>
            <a:fillRect/>
          </a:stretch>
        </p:blipFill>
        <p:spPr>
          <a:xfrm>
            <a:off x="6257592" y="1325109"/>
            <a:ext cx="5803272" cy="3264340"/>
          </a:xfrm>
          <a:prstGeom prst="rect">
            <a:avLst/>
          </a:prstGeom>
        </p:spPr>
      </p:pic>
      <p:sp>
        <p:nvSpPr>
          <p:cNvPr id="2" name="TextBox 1"/>
          <p:cNvSpPr txBox="1"/>
          <p:nvPr/>
        </p:nvSpPr>
        <p:spPr>
          <a:xfrm>
            <a:off x="74378" y="2026551"/>
            <a:ext cx="5955230" cy="1384995"/>
          </a:xfrm>
          <a:prstGeom prst="rect">
            <a:avLst/>
          </a:prstGeom>
          <a:noFill/>
        </p:spPr>
        <p:txBody>
          <a:bodyPr wrap="square" rtlCol="0">
            <a:spAutoFit/>
          </a:bodyPr>
          <a:lstStyle/>
          <a:p>
            <a:r>
              <a:rPr lang="en-NZ" sz="1400" dirty="0"/>
              <a:t>This is the method the Ministry for the Environment recommends local government uses for decision-making. </a:t>
            </a:r>
            <a:br>
              <a:rPr lang="en-NZ" sz="1400" dirty="0"/>
            </a:br>
            <a:r>
              <a:rPr lang="en-NZ" sz="1400" dirty="0"/>
              <a:t/>
            </a:r>
            <a:br>
              <a:rPr lang="en-NZ" sz="1400" dirty="0"/>
            </a:br>
            <a:r>
              <a:rPr lang="en-NZ" sz="1400" dirty="0"/>
              <a:t>The DAPP-model is sometimes also referred to as the Dynamic Adaptive Policy Pathways –model although the Dynamic Adaptive Pathways Planning terminology is more commonly used in NZ. </a:t>
            </a:r>
          </a:p>
        </p:txBody>
      </p:sp>
      <p:pic>
        <p:nvPicPr>
          <p:cNvPr id="8"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9554" y="5193480"/>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5870" y="5257807"/>
            <a:ext cx="574494" cy="307777"/>
          </a:xfrm>
          <a:prstGeom prst="rect">
            <a:avLst/>
          </a:prstGeom>
          <a:noFill/>
        </p:spPr>
        <p:txBody>
          <a:bodyPr wrap="square" rtlCol="0">
            <a:spAutoFit/>
          </a:bodyPr>
          <a:lstStyle/>
          <a:p>
            <a:r>
              <a:rPr lang="en-NZ" sz="1400" dirty="0"/>
              <a:t>4min</a:t>
            </a:r>
          </a:p>
        </p:txBody>
      </p:sp>
      <p:pic>
        <p:nvPicPr>
          <p:cNvPr id="15" name="Picture 14"/>
          <p:cNvPicPr>
            <a:picLocks noChangeAspect="1"/>
          </p:cNvPicPr>
          <p:nvPr/>
        </p:nvPicPr>
        <p:blipFill rotWithShape="1">
          <a:blip r:embed="rId7"/>
          <a:srcRect r="740"/>
          <a:stretch/>
        </p:blipFill>
        <p:spPr>
          <a:xfrm>
            <a:off x="259975" y="4916463"/>
            <a:ext cx="5584035" cy="1064534"/>
          </a:xfrm>
          <a:prstGeom prst="rect">
            <a:avLst/>
          </a:prstGeom>
        </p:spPr>
      </p:pic>
      <p:pic>
        <p:nvPicPr>
          <p:cNvPr id="6146" name="Picture 2" descr="Dynamic Adaptive Policy Pathways: supporting decision making under  uncertainty using Adaptation Tipping Points and Adaptation Pathways in  policy analysis - Deltar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934" y="3629791"/>
            <a:ext cx="4467969" cy="1068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9"/>
          <a:srcRect r="765" b="3627"/>
          <a:stretch/>
        </p:blipFill>
        <p:spPr>
          <a:xfrm>
            <a:off x="10911540" y="6218036"/>
            <a:ext cx="1149324" cy="549588"/>
          </a:xfrm>
          <a:prstGeom prst="rect">
            <a:avLst/>
          </a:prstGeom>
        </p:spPr>
      </p:pic>
      <p:sp>
        <p:nvSpPr>
          <p:cNvPr id="11" name="TextBox 10"/>
          <p:cNvSpPr txBox="1"/>
          <p:nvPr/>
        </p:nvSpPr>
        <p:spPr>
          <a:xfrm>
            <a:off x="7404189" y="4980828"/>
            <a:ext cx="4454436" cy="954107"/>
          </a:xfrm>
          <a:prstGeom prst="rect">
            <a:avLst/>
          </a:prstGeom>
          <a:noFill/>
        </p:spPr>
        <p:txBody>
          <a:bodyPr wrap="square" rtlCol="0">
            <a:spAutoFit/>
          </a:bodyPr>
          <a:lstStyle/>
          <a:p>
            <a:r>
              <a:rPr lang="en-NZ" sz="1400" dirty="0" err="1"/>
              <a:t>Deltares</a:t>
            </a:r>
            <a:r>
              <a:rPr lang="en-NZ" sz="1400" dirty="0"/>
              <a:t> is an independent institute for applied research in the field of water and subsurface. Throughout the world, they work on smart solutions, innovation and applications for people, environment and society. </a:t>
            </a:r>
          </a:p>
        </p:txBody>
      </p:sp>
    </p:spTree>
    <p:extLst>
      <p:ext uri="{BB962C8B-B14F-4D97-AF65-F5344CB8AC3E}">
        <p14:creationId xmlns:p14="http://schemas.microsoft.com/office/powerpoint/2010/main" val="343981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9329" y="1343792"/>
            <a:ext cx="10515600" cy="398353"/>
          </a:xfrm>
        </p:spPr>
        <p:txBody>
          <a:bodyPr>
            <a:noAutofit/>
          </a:bodyPr>
          <a:lstStyle/>
          <a:p>
            <a:r>
              <a:rPr lang="en-NZ" sz="1600" dirty="0">
                <a:solidFill>
                  <a:schemeClr val="tx2"/>
                </a:solidFill>
                <a:latin typeface="+mn-lt"/>
              </a:rPr>
              <a:t>2.1. Deep South Challenge Research: Supporting decision making through adaptive tools in a changing climate</a:t>
            </a:r>
          </a:p>
        </p:txBody>
      </p:sp>
      <p:sp>
        <p:nvSpPr>
          <p:cNvPr id="2" name="Rectangle 1"/>
          <p:cNvSpPr/>
          <p:nvPr/>
        </p:nvSpPr>
        <p:spPr>
          <a:xfrm>
            <a:off x="319399" y="2975904"/>
            <a:ext cx="7994634" cy="1169551"/>
          </a:xfrm>
          <a:prstGeom prst="rect">
            <a:avLst/>
          </a:prstGeom>
        </p:spPr>
        <p:txBody>
          <a:bodyPr wrap="square">
            <a:spAutoFit/>
          </a:bodyPr>
          <a:lstStyle/>
          <a:p>
            <a:r>
              <a:rPr lang="en-NZ" sz="1400" dirty="0"/>
              <a:t>Deep South Challenge has written a report on the use of DAPP for those more interested in the subject: </a:t>
            </a:r>
          </a:p>
          <a:p>
            <a:endParaRPr lang="en-NZ" sz="1400" dirty="0"/>
          </a:p>
          <a:p>
            <a:r>
              <a:rPr lang="en-NZ" sz="1400" dirty="0">
                <a:hlinkClick r:id="rId3"/>
              </a:rPr>
              <a:t>https://www.deepsouthchallenge.co.nz/sites/default/files/2020-03/Supporting%20decision%20making%20through%20adaptive%20tools%20in%20a%20changing%20climate%20Practice%20guidance%20on%20signals%20and%20triggers.pdf</a:t>
            </a:r>
            <a:endParaRPr lang="en-NZ" sz="1400" dirty="0"/>
          </a:p>
        </p:txBody>
      </p:sp>
      <p:pic>
        <p:nvPicPr>
          <p:cNvPr id="6" name="Picture 5"/>
          <p:cNvPicPr>
            <a:picLocks noChangeAspect="1"/>
          </p:cNvPicPr>
          <p:nvPr/>
        </p:nvPicPr>
        <p:blipFill>
          <a:blip r:embed="rId4"/>
          <a:stretch>
            <a:fillRect/>
          </a:stretch>
        </p:blipFill>
        <p:spPr>
          <a:xfrm>
            <a:off x="8658697" y="1821742"/>
            <a:ext cx="3095021" cy="4000264"/>
          </a:xfrm>
          <a:prstGeom prst="rect">
            <a:avLst/>
          </a:prstGeom>
        </p:spPr>
      </p:pic>
      <p:pic>
        <p:nvPicPr>
          <p:cNvPr id="7" name="Picture 2" descr="Deep South National Science Challenge projects confirmed | NIW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9994" y="6242966"/>
            <a:ext cx="3063596" cy="5163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9399" y="1888417"/>
            <a:ext cx="7462526" cy="954107"/>
          </a:xfrm>
          <a:prstGeom prst="rect">
            <a:avLst/>
          </a:prstGeom>
          <a:noFill/>
        </p:spPr>
        <p:txBody>
          <a:bodyPr wrap="square" rtlCol="0">
            <a:spAutoFit/>
          </a:bodyPr>
          <a:lstStyle/>
          <a:p>
            <a:r>
              <a:rPr lang="en-NZ" sz="1400" dirty="0"/>
              <a:t>“As an island nation with high rainfall, flooding and sea level rise pose threats to economic and social activities on floodplains and at the coast. Decisions in such locations need to be adaptive, to recognise when thresholds may be crossed and to deal with changes before they happen. In this way, decision makers can avoid or reduce the consequent damage and costs”</a:t>
            </a:r>
          </a:p>
        </p:txBody>
      </p:sp>
      <p:sp>
        <p:nvSpPr>
          <p:cNvPr id="5" name="TextBox 4"/>
          <p:cNvSpPr txBox="1"/>
          <p:nvPr/>
        </p:nvSpPr>
        <p:spPr>
          <a:xfrm>
            <a:off x="319399" y="4572900"/>
            <a:ext cx="4928876" cy="523220"/>
          </a:xfrm>
          <a:prstGeom prst="rect">
            <a:avLst/>
          </a:prstGeom>
          <a:noFill/>
        </p:spPr>
        <p:txBody>
          <a:bodyPr wrap="square" rtlCol="0">
            <a:spAutoFit/>
          </a:bodyPr>
          <a:lstStyle/>
          <a:p>
            <a:r>
              <a:rPr lang="en-NZ" sz="1400" dirty="0"/>
              <a:t>This research featured in the media (link contains a video): </a:t>
            </a:r>
          </a:p>
          <a:p>
            <a:r>
              <a:rPr lang="en-NZ" sz="1400" dirty="0">
                <a:hlinkClick r:id="rId6"/>
              </a:rPr>
              <a:t>https://www.teaomaori.news/hapus-quest-save-their-marae</a:t>
            </a:r>
            <a:endParaRPr lang="en-NZ" sz="1400" dirty="0"/>
          </a:p>
        </p:txBody>
      </p:sp>
      <p:pic>
        <p:nvPicPr>
          <p:cNvPr id="7172" name="Picture 4" descr="Te Ao Māori New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2895" y="6247312"/>
            <a:ext cx="1236305" cy="511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rtoon Doodle Alarm Clock #Doodle, #Cartoon, #Clock, #Alarm (With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6780" y="5325565"/>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270" y="5389894"/>
            <a:ext cx="676005" cy="307777"/>
          </a:xfrm>
          <a:prstGeom prst="rect">
            <a:avLst/>
          </a:prstGeom>
          <a:noFill/>
        </p:spPr>
        <p:txBody>
          <a:bodyPr wrap="square" rtlCol="0">
            <a:spAutoFit/>
          </a:bodyPr>
          <a:lstStyle/>
          <a:p>
            <a:r>
              <a:rPr lang="en-NZ" sz="1400" dirty="0"/>
              <a:t>7min</a:t>
            </a:r>
          </a:p>
        </p:txBody>
      </p:sp>
      <p:pic>
        <p:nvPicPr>
          <p:cNvPr id="9" name="Picture 8"/>
          <p:cNvPicPr>
            <a:picLocks noChangeAspect="1"/>
          </p:cNvPicPr>
          <p:nvPr/>
        </p:nvPicPr>
        <p:blipFill>
          <a:blip r:embed="rId9"/>
          <a:stretch>
            <a:fillRect/>
          </a:stretch>
        </p:blipFill>
        <p:spPr>
          <a:xfrm>
            <a:off x="5337129" y="4209782"/>
            <a:ext cx="2976904" cy="1670907"/>
          </a:xfrm>
          <a:prstGeom prst="rect">
            <a:avLst/>
          </a:prstGeom>
        </p:spPr>
      </p:pic>
    </p:spTree>
    <p:extLst>
      <p:ext uri="{BB962C8B-B14F-4D97-AF65-F5344CB8AC3E}">
        <p14:creationId xmlns:p14="http://schemas.microsoft.com/office/powerpoint/2010/main" val="405976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5928" y="1286025"/>
            <a:ext cx="4951491" cy="358824"/>
          </a:xfrm>
        </p:spPr>
        <p:txBody>
          <a:bodyPr>
            <a:noAutofit/>
          </a:bodyPr>
          <a:lstStyle/>
          <a:p>
            <a:r>
              <a:rPr lang="en-NZ" sz="2000" dirty="0">
                <a:solidFill>
                  <a:schemeClr val="tx2"/>
                </a:solidFill>
                <a:latin typeface="+mn-lt"/>
              </a:rPr>
              <a:t>3. What’s the deal with carbon? </a:t>
            </a:r>
          </a:p>
        </p:txBody>
      </p:sp>
      <p:pic>
        <p:nvPicPr>
          <p:cNvPr id="8" name="Picture 7"/>
          <p:cNvPicPr>
            <a:picLocks noChangeAspect="1"/>
          </p:cNvPicPr>
          <p:nvPr/>
        </p:nvPicPr>
        <p:blipFill>
          <a:blip r:embed="rId4"/>
          <a:stretch>
            <a:fillRect/>
          </a:stretch>
        </p:blipFill>
        <p:spPr>
          <a:xfrm>
            <a:off x="6188834" y="4849831"/>
            <a:ext cx="5879341" cy="1133439"/>
          </a:xfrm>
          <a:prstGeom prst="rect">
            <a:avLst/>
          </a:prstGeom>
        </p:spPr>
      </p:pic>
      <p:pic>
        <p:nvPicPr>
          <p:cNvPr id="3" name="2Jp1D1dzxj8"/>
          <p:cNvPicPr>
            <a:picLocks noRot="1" noChangeAspect="1"/>
          </p:cNvPicPr>
          <p:nvPr>
            <a:videoFile r:link="rId1"/>
          </p:nvPr>
        </p:nvPicPr>
        <p:blipFill>
          <a:blip r:embed="rId5"/>
          <a:stretch>
            <a:fillRect/>
          </a:stretch>
        </p:blipFill>
        <p:spPr>
          <a:xfrm>
            <a:off x="6188834" y="1260174"/>
            <a:ext cx="5879341" cy="3307129"/>
          </a:xfrm>
          <a:prstGeom prst="rect">
            <a:avLst/>
          </a:prstGeom>
        </p:spPr>
      </p:pic>
      <p:sp>
        <p:nvSpPr>
          <p:cNvPr id="5" name="TextBox 4"/>
          <p:cNvSpPr txBox="1"/>
          <p:nvPr/>
        </p:nvSpPr>
        <p:spPr>
          <a:xfrm>
            <a:off x="6115049" y="4567303"/>
            <a:ext cx="4200525" cy="246221"/>
          </a:xfrm>
          <a:prstGeom prst="rect">
            <a:avLst/>
          </a:prstGeom>
          <a:noFill/>
        </p:spPr>
        <p:txBody>
          <a:bodyPr wrap="square" rtlCol="0">
            <a:spAutoFit/>
          </a:bodyPr>
          <a:lstStyle/>
          <a:p>
            <a:r>
              <a:rPr lang="en-NZ" sz="1000" dirty="0">
                <a:hlinkClick r:id="rId6"/>
              </a:rPr>
              <a:t>https://www.youtube.com/watch?v=2Jp1D1dzxj8</a:t>
            </a:r>
            <a:r>
              <a:rPr lang="en-NZ" sz="1000" dirty="0"/>
              <a:t> (19/06/2020)</a:t>
            </a:r>
          </a:p>
        </p:txBody>
      </p:sp>
      <p:pic>
        <p:nvPicPr>
          <p:cNvPr id="10" name="Picture 4" descr="Cartoon Doodle Alarm Clock #Doodle, #Cartoon, #Clock, #Alarm (With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162" y="5501659"/>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992" y="5550598"/>
            <a:ext cx="619088" cy="338554"/>
          </a:xfrm>
          <a:prstGeom prst="rect">
            <a:avLst/>
          </a:prstGeom>
          <a:noFill/>
        </p:spPr>
        <p:txBody>
          <a:bodyPr wrap="square" rtlCol="0">
            <a:spAutoFit/>
          </a:bodyPr>
          <a:lstStyle/>
          <a:p>
            <a:r>
              <a:rPr lang="en-NZ" sz="1600" dirty="0"/>
              <a:t>3min</a:t>
            </a:r>
          </a:p>
        </p:txBody>
      </p:sp>
      <p:sp>
        <p:nvSpPr>
          <p:cNvPr id="11" name="TextBox 10"/>
          <p:cNvSpPr txBox="1"/>
          <p:nvPr/>
        </p:nvSpPr>
        <p:spPr>
          <a:xfrm>
            <a:off x="359320" y="1779421"/>
            <a:ext cx="3693354" cy="523220"/>
          </a:xfrm>
          <a:prstGeom prst="rect">
            <a:avLst/>
          </a:prstGeom>
          <a:noFill/>
        </p:spPr>
        <p:txBody>
          <a:bodyPr wrap="square" rtlCol="0">
            <a:spAutoFit/>
          </a:bodyPr>
          <a:lstStyle/>
          <a:p>
            <a:r>
              <a:rPr lang="en-NZ" sz="1400" dirty="0"/>
              <a:t>What is the carbon cycle and how is it affected by human activities? </a:t>
            </a:r>
          </a:p>
        </p:txBody>
      </p:sp>
      <p:pic>
        <p:nvPicPr>
          <p:cNvPr id="13" name="Picture 12"/>
          <p:cNvPicPr>
            <a:picLocks noChangeAspect="1"/>
          </p:cNvPicPr>
          <p:nvPr/>
        </p:nvPicPr>
        <p:blipFill>
          <a:blip r:embed="rId8"/>
          <a:stretch>
            <a:fillRect/>
          </a:stretch>
        </p:blipFill>
        <p:spPr>
          <a:xfrm>
            <a:off x="1383110" y="2437213"/>
            <a:ext cx="3443047" cy="3312673"/>
          </a:xfrm>
          <a:prstGeom prst="rect">
            <a:avLst/>
          </a:prstGeom>
          <a:ln>
            <a:solidFill>
              <a:schemeClr val="tx1"/>
            </a:solidFill>
          </a:ln>
        </p:spPr>
      </p:pic>
      <p:pic>
        <p:nvPicPr>
          <p:cNvPr id="20" name="Picture 6" descr="Co2 Vector SVG Icon (13) - SVG Repo Free SVG Ico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1002" y="1349653"/>
            <a:ext cx="952988" cy="95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6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UatUDnFmNTY"/>
          <p:cNvPicPr>
            <a:picLocks noRot="1" noChangeAspect="1"/>
          </p:cNvPicPr>
          <p:nvPr>
            <a:videoFile r:link="rId1"/>
          </p:nvPr>
        </p:nvPicPr>
        <p:blipFill>
          <a:blip r:embed="rId4"/>
          <a:stretch>
            <a:fillRect/>
          </a:stretch>
        </p:blipFill>
        <p:spPr>
          <a:xfrm>
            <a:off x="6027208" y="1362075"/>
            <a:ext cx="5926667" cy="3333750"/>
          </a:xfrm>
          <a:prstGeom prst="rect">
            <a:avLst/>
          </a:prstGeom>
        </p:spPr>
      </p:pic>
      <p:sp>
        <p:nvSpPr>
          <p:cNvPr id="10" name="Rectangle 9"/>
          <p:cNvSpPr/>
          <p:nvPr/>
        </p:nvSpPr>
        <p:spPr>
          <a:xfrm>
            <a:off x="5932768" y="4695825"/>
            <a:ext cx="3613490" cy="246221"/>
          </a:xfrm>
          <a:prstGeom prst="rect">
            <a:avLst/>
          </a:prstGeom>
        </p:spPr>
        <p:txBody>
          <a:bodyPr wrap="none">
            <a:spAutoFit/>
          </a:bodyPr>
          <a:lstStyle/>
          <a:p>
            <a:r>
              <a:rPr lang="en-NZ" sz="1000" dirty="0">
                <a:hlinkClick r:id="rId5"/>
              </a:rPr>
              <a:t>https://www.youtube.com/watch?v=UatUDnFmNTY</a:t>
            </a:r>
            <a:r>
              <a:rPr lang="en-NZ" sz="1000" dirty="0"/>
              <a:t> (19.06.2020)</a:t>
            </a:r>
          </a:p>
        </p:txBody>
      </p:sp>
      <p:pic>
        <p:nvPicPr>
          <p:cNvPr id="11"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208" y="5078622"/>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34150" y="5142949"/>
            <a:ext cx="1114425" cy="307777"/>
          </a:xfrm>
          <a:prstGeom prst="rect">
            <a:avLst/>
          </a:prstGeom>
          <a:noFill/>
        </p:spPr>
        <p:txBody>
          <a:bodyPr wrap="square" rtlCol="0">
            <a:spAutoFit/>
          </a:bodyPr>
          <a:lstStyle/>
          <a:p>
            <a:r>
              <a:rPr lang="en-NZ" sz="1400" dirty="0"/>
              <a:t>2min</a:t>
            </a:r>
          </a:p>
        </p:txBody>
      </p:sp>
      <p:sp>
        <p:nvSpPr>
          <p:cNvPr id="13" name="TextBox 12"/>
          <p:cNvSpPr txBox="1"/>
          <p:nvPr/>
        </p:nvSpPr>
        <p:spPr>
          <a:xfrm>
            <a:off x="7328428" y="5253445"/>
            <a:ext cx="4620684" cy="523220"/>
          </a:xfrm>
          <a:prstGeom prst="rect">
            <a:avLst/>
          </a:prstGeom>
          <a:noFill/>
        </p:spPr>
        <p:txBody>
          <a:bodyPr wrap="square" rtlCol="0">
            <a:spAutoFit/>
          </a:bodyPr>
          <a:lstStyle/>
          <a:p>
            <a:r>
              <a:rPr lang="en-NZ" sz="1400" dirty="0"/>
              <a:t>CIRES is the Cooperative Institute for Research in Environmental Science at the University of Colorado Boulder  </a:t>
            </a:r>
          </a:p>
        </p:txBody>
      </p:sp>
      <p:pic>
        <p:nvPicPr>
          <p:cNvPr id="15" name="Picture 14"/>
          <p:cNvPicPr>
            <a:picLocks noChangeAspect="1"/>
          </p:cNvPicPr>
          <p:nvPr/>
        </p:nvPicPr>
        <p:blipFill>
          <a:blip r:embed="rId7"/>
          <a:stretch>
            <a:fillRect/>
          </a:stretch>
        </p:blipFill>
        <p:spPr>
          <a:xfrm>
            <a:off x="11110912" y="6181028"/>
            <a:ext cx="995363" cy="596008"/>
          </a:xfrm>
          <a:prstGeom prst="rect">
            <a:avLst/>
          </a:prstGeom>
        </p:spPr>
      </p:pic>
      <p:sp>
        <p:nvSpPr>
          <p:cNvPr id="16" name="Rectangle 15"/>
          <p:cNvSpPr/>
          <p:nvPr/>
        </p:nvSpPr>
        <p:spPr>
          <a:xfrm>
            <a:off x="87216" y="1767453"/>
            <a:ext cx="5845551" cy="1169551"/>
          </a:xfrm>
          <a:prstGeom prst="rect">
            <a:avLst/>
          </a:prstGeom>
        </p:spPr>
        <p:txBody>
          <a:bodyPr wrap="square">
            <a:spAutoFit/>
          </a:bodyPr>
          <a:lstStyle/>
          <a:p>
            <a:r>
              <a:rPr lang="en-NZ" sz="1400" dirty="0">
                <a:solidFill>
                  <a:srgbClr val="030303"/>
                </a:solidFill>
              </a:rPr>
              <a:t>“This visualization is a time-series of the global distribution and variation of the concentration of mid-tropospheric carbon dioxide observed by the Atmospheric Infrared Sounder (AIRS) on the NASA Aqua spacecraft. For comparison, it is overlain by a graph of the seasonal variation and </a:t>
            </a:r>
            <a:r>
              <a:rPr lang="en-NZ" sz="1400" dirty="0" err="1">
                <a:solidFill>
                  <a:srgbClr val="030303"/>
                </a:solidFill>
              </a:rPr>
              <a:t>interannual</a:t>
            </a:r>
            <a:r>
              <a:rPr lang="en-NZ" sz="1400" dirty="0">
                <a:solidFill>
                  <a:srgbClr val="030303"/>
                </a:solidFill>
              </a:rPr>
              <a:t> increase of carbon dioxide observed at the Mauna Loa, Hawaii observatory”</a:t>
            </a:r>
            <a:endParaRPr lang="en-NZ" sz="1400" dirty="0"/>
          </a:p>
        </p:txBody>
      </p:sp>
      <p:sp>
        <p:nvSpPr>
          <p:cNvPr id="17" name="TextBox 16"/>
          <p:cNvSpPr txBox="1"/>
          <p:nvPr/>
        </p:nvSpPr>
        <p:spPr>
          <a:xfrm>
            <a:off x="87215" y="1186058"/>
            <a:ext cx="5845552" cy="584775"/>
          </a:xfrm>
          <a:prstGeom prst="rect">
            <a:avLst/>
          </a:prstGeom>
          <a:noFill/>
        </p:spPr>
        <p:txBody>
          <a:bodyPr wrap="square" rtlCol="0">
            <a:spAutoFit/>
          </a:bodyPr>
          <a:lstStyle/>
          <a:p>
            <a:r>
              <a:rPr lang="en-NZ" sz="1600" dirty="0">
                <a:solidFill>
                  <a:schemeClr val="tx2"/>
                </a:solidFill>
              </a:rPr>
              <a:t>3.1. Carbon concentrations in the atmosphere have increased over time </a:t>
            </a:r>
          </a:p>
        </p:txBody>
      </p:sp>
      <p:pic>
        <p:nvPicPr>
          <p:cNvPr id="9220" name="Picture 4" descr="Symbols of NASA | NAS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956" r="24107"/>
          <a:stretch/>
        </p:blipFill>
        <p:spPr bwMode="auto">
          <a:xfrm>
            <a:off x="10077450" y="6057222"/>
            <a:ext cx="876299" cy="8436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9"/>
          <a:stretch>
            <a:fillRect/>
          </a:stretch>
        </p:blipFill>
        <p:spPr>
          <a:xfrm>
            <a:off x="106035" y="2937004"/>
            <a:ext cx="3133725" cy="2057786"/>
          </a:xfrm>
          <a:prstGeom prst="rect">
            <a:avLst/>
          </a:prstGeom>
        </p:spPr>
      </p:pic>
      <p:sp>
        <p:nvSpPr>
          <p:cNvPr id="19" name="TextBox 18"/>
          <p:cNvSpPr txBox="1"/>
          <p:nvPr/>
        </p:nvSpPr>
        <p:spPr>
          <a:xfrm>
            <a:off x="14288" y="5012144"/>
            <a:ext cx="3333750" cy="261610"/>
          </a:xfrm>
          <a:prstGeom prst="rect">
            <a:avLst/>
          </a:prstGeom>
          <a:noFill/>
        </p:spPr>
        <p:txBody>
          <a:bodyPr wrap="square" rtlCol="0">
            <a:spAutoFit/>
          </a:bodyPr>
          <a:lstStyle/>
          <a:p>
            <a:r>
              <a:rPr lang="en-NZ" sz="1100" dirty="0"/>
              <a:t>Pictured: The Mauna Loa observatory in Hawaii</a:t>
            </a:r>
          </a:p>
        </p:txBody>
      </p:sp>
      <p:pic>
        <p:nvPicPr>
          <p:cNvPr id="9228" name="Picture 12" descr="3d Red Growth Arrow, White Stock Footage Video (100% Royalty-free)  1009297115 | Shutterst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6481" y="3965897"/>
            <a:ext cx="1654175" cy="9319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o2 Vector SVG Icon (13) - SVG Repo Free SVG Ico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56452" y="3144973"/>
            <a:ext cx="599722" cy="5997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1011" y="5322019"/>
            <a:ext cx="6096000" cy="738664"/>
          </a:xfrm>
          <a:prstGeom prst="rect">
            <a:avLst/>
          </a:prstGeom>
        </p:spPr>
        <p:txBody>
          <a:bodyPr>
            <a:spAutoFit/>
          </a:bodyPr>
          <a:lstStyle/>
          <a:p>
            <a:r>
              <a:rPr lang="en-NZ" sz="1400" dirty="0"/>
              <a:t>“Atmospheric carbon dioxide measured at Mauna Loa Observatory reached a seasonal peak of 417.1 parts per million for 2020 in May, the highest monthly reading ever recorded”</a:t>
            </a:r>
          </a:p>
        </p:txBody>
      </p:sp>
      <p:sp>
        <p:nvSpPr>
          <p:cNvPr id="21" name="Rectangle 20"/>
          <p:cNvSpPr/>
          <p:nvPr/>
        </p:nvSpPr>
        <p:spPr>
          <a:xfrm>
            <a:off x="41011" y="6178315"/>
            <a:ext cx="4772717" cy="523220"/>
          </a:xfrm>
          <a:prstGeom prst="rect">
            <a:avLst/>
          </a:prstGeom>
        </p:spPr>
        <p:txBody>
          <a:bodyPr wrap="none">
            <a:spAutoFit/>
          </a:bodyPr>
          <a:lstStyle/>
          <a:p>
            <a:r>
              <a:rPr lang="en-NZ" sz="1400" dirty="0"/>
              <a:t>Learn more about the CIRES research</a:t>
            </a:r>
          </a:p>
          <a:p>
            <a:r>
              <a:rPr lang="en-NZ" sz="1400" dirty="0">
                <a:hlinkClick r:id="rId12"/>
              </a:rPr>
              <a:t>https://cires.colorado.edu/news/rise-carbon-dioxide-unabated</a:t>
            </a:r>
            <a:endParaRPr lang="en-NZ" sz="1400" dirty="0"/>
          </a:p>
        </p:txBody>
      </p:sp>
    </p:spTree>
    <p:extLst>
      <p:ext uri="{BB962C8B-B14F-4D97-AF65-F5344CB8AC3E}">
        <p14:creationId xmlns:p14="http://schemas.microsoft.com/office/powerpoint/2010/main" val="113247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0535" y="1327552"/>
            <a:ext cx="11064089" cy="411093"/>
          </a:xfrm>
        </p:spPr>
        <p:txBody>
          <a:bodyPr>
            <a:normAutofit/>
          </a:bodyPr>
          <a:lstStyle/>
          <a:p>
            <a:r>
              <a:rPr lang="en-NZ" sz="1600" dirty="0">
                <a:solidFill>
                  <a:schemeClr val="tx2"/>
                </a:solidFill>
                <a:latin typeface="+mn-lt"/>
              </a:rPr>
              <a:t>3.2. Transitioning into a low emissions economy </a:t>
            </a:r>
          </a:p>
        </p:txBody>
      </p:sp>
      <p:sp>
        <p:nvSpPr>
          <p:cNvPr id="5" name="Content Placeholder 4"/>
          <p:cNvSpPr>
            <a:spLocks noGrp="1"/>
          </p:cNvSpPr>
          <p:nvPr>
            <p:ph idx="1"/>
          </p:nvPr>
        </p:nvSpPr>
        <p:spPr>
          <a:xfrm>
            <a:off x="5503469" y="4913988"/>
            <a:ext cx="2991416" cy="298421"/>
          </a:xfrm>
        </p:spPr>
        <p:txBody>
          <a:bodyPr>
            <a:normAutofit/>
          </a:bodyPr>
          <a:lstStyle/>
          <a:p>
            <a:pPr marL="0" indent="0">
              <a:buNone/>
            </a:pPr>
            <a:r>
              <a:rPr lang="en-NZ" sz="1200" dirty="0">
                <a:solidFill>
                  <a:schemeClr val="tx2"/>
                </a:solidFill>
                <a:hlinkClick r:id="rId4"/>
              </a:rPr>
              <a:t>https://youtu.be/ja75QgXuZyk</a:t>
            </a:r>
            <a:r>
              <a:rPr lang="en-NZ" sz="1200" dirty="0">
                <a:solidFill>
                  <a:schemeClr val="tx2"/>
                </a:solidFill>
              </a:rPr>
              <a:t> (14.05.2020) </a:t>
            </a:r>
          </a:p>
        </p:txBody>
      </p:sp>
      <p:pic>
        <p:nvPicPr>
          <p:cNvPr id="2" name="ja75QgXuZyk"/>
          <p:cNvPicPr>
            <a:picLocks noRot="1" noChangeAspect="1"/>
          </p:cNvPicPr>
          <p:nvPr>
            <a:videoFile r:link="rId1"/>
          </p:nvPr>
        </p:nvPicPr>
        <p:blipFill>
          <a:blip r:embed="rId5"/>
          <a:stretch>
            <a:fillRect/>
          </a:stretch>
        </p:blipFill>
        <p:spPr>
          <a:xfrm>
            <a:off x="5598053" y="1327552"/>
            <a:ext cx="6452109" cy="3629312"/>
          </a:xfrm>
          <a:prstGeom prst="rect">
            <a:avLst/>
          </a:prstGeom>
        </p:spPr>
      </p:pic>
      <p:sp>
        <p:nvSpPr>
          <p:cNvPr id="3" name="TextBox 2"/>
          <p:cNvSpPr txBox="1"/>
          <p:nvPr/>
        </p:nvSpPr>
        <p:spPr>
          <a:xfrm>
            <a:off x="90535" y="6089605"/>
            <a:ext cx="6708617" cy="738664"/>
          </a:xfrm>
          <a:prstGeom prst="rect">
            <a:avLst/>
          </a:prstGeom>
          <a:noFill/>
        </p:spPr>
        <p:txBody>
          <a:bodyPr wrap="square" rtlCol="0">
            <a:spAutoFit/>
          </a:bodyPr>
          <a:lstStyle/>
          <a:p>
            <a:r>
              <a:rPr lang="en-NZ" sz="1400" b="1" dirty="0"/>
              <a:t>The report at a glance (4 pages): </a:t>
            </a:r>
            <a:r>
              <a:rPr lang="en-NZ" sz="1400" dirty="0"/>
              <a:t>https://www.productivity.govt.nz/assets/Documents/28a35c5734/At-a-glance_Low-emissions-economy-v2.pdf</a:t>
            </a:r>
          </a:p>
        </p:txBody>
      </p:sp>
      <p:sp>
        <p:nvSpPr>
          <p:cNvPr id="6" name="TextBox 5"/>
          <p:cNvSpPr txBox="1"/>
          <p:nvPr/>
        </p:nvSpPr>
        <p:spPr>
          <a:xfrm>
            <a:off x="6473228" y="6110282"/>
            <a:ext cx="5576934" cy="738664"/>
          </a:xfrm>
          <a:prstGeom prst="rect">
            <a:avLst/>
          </a:prstGeom>
          <a:noFill/>
        </p:spPr>
        <p:txBody>
          <a:bodyPr wrap="square" rtlCol="0">
            <a:spAutoFit/>
          </a:bodyPr>
          <a:lstStyle/>
          <a:p>
            <a:r>
              <a:rPr lang="en-NZ" sz="1400" b="1" dirty="0"/>
              <a:t>The full report (620 pages): </a:t>
            </a:r>
            <a:r>
              <a:rPr lang="en-NZ" sz="1400" dirty="0"/>
              <a:t>https://www.productivity.govt.nz/assets/Documents/4e01d69a83/Productivity-Commission_Low-emissions-economy_Final-Report.pdf</a:t>
            </a:r>
          </a:p>
        </p:txBody>
      </p:sp>
      <p:pic>
        <p:nvPicPr>
          <p:cNvPr id="8"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2579" y="5392947"/>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48895" y="5472634"/>
            <a:ext cx="618915" cy="307777"/>
          </a:xfrm>
          <a:prstGeom prst="rect">
            <a:avLst/>
          </a:prstGeom>
          <a:noFill/>
        </p:spPr>
        <p:txBody>
          <a:bodyPr wrap="square" rtlCol="0">
            <a:spAutoFit/>
          </a:bodyPr>
          <a:lstStyle/>
          <a:p>
            <a:r>
              <a:rPr lang="en-NZ" sz="1400" dirty="0"/>
              <a:t>2min</a:t>
            </a:r>
          </a:p>
        </p:txBody>
      </p:sp>
      <p:sp>
        <p:nvSpPr>
          <p:cNvPr id="10" name="TextBox 9"/>
          <p:cNvSpPr txBox="1"/>
          <p:nvPr/>
        </p:nvSpPr>
        <p:spPr>
          <a:xfrm>
            <a:off x="90534" y="1757213"/>
            <a:ext cx="5532045" cy="1169551"/>
          </a:xfrm>
          <a:prstGeom prst="rect">
            <a:avLst/>
          </a:prstGeom>
          <a:noFill/>
        </p:spPr>
        <p:txBody>
          <a:bodyPr wrap="square" rtlCol="0">
            <a:spAutoFit/>
          </a:bodyPr>
          <a:lstStyle/>
          <a:p>
            <a:r>
              <a:rPr lang="en-NZ" sz="1400" dirty="0"/>
              <a:t>A low emission economy is by definition:</a:t>
            </a:r>
          </a:p>
          <a:p>
            <a:endParaRPr lang="en-NZ" sz="1400" dirty="0"/>
          </a:p>
          <a:p>
            <a:r>
              <a:rPr lang="en-NZ" sz="1400" dirty="0"/>
              <a:t>“An economy based on low carbon power sources that therefore has a minimal output of greenhouse gas (GHG) emission into the atmosphere, specifically referring to the greenhouse gas carbon dioxide”. </a:t>
            </a:r>
          </a:p>
        </p:txBody>
      </p:sp>
      <p:sp>
        <p:nvSpPr>
          <p:cNvPr id="11" name="TextBox 10"/>
          <p:cNvSpPr txBox="1"/>
          <p:nvPr/>
        </p:nvSpPr>
        <p:spPr>
          <a:xfrm>
            <a:off x="156336" y="4644406"/>
            <a:ext cx="5133975" cy="1169551"/>
          </a:xfrm>
          <a:prstGeom prst="rect">
            <a:avLst/>
          </a:prstGeom>
          <a:noFill/>
        </p:spPr>
        <p:txBody>
          <a:bodyPr wrap="square" rtlCol="0">
            <a:spAutoFit/>
          </a:bodyPr>
          <a:lstStyle/>
          <a:p>
            <a:r>
              <a:rPr lang="en-NZ" sz="1400" dirty="0"/>
              <a:t>The Productivity Commission investigated the challenges of, and identified opportunities for, reducing New Zealand’s emissions in the context of an ambition to achieve net-zero emissions by 2050. </a:t>
            </a:r>
          </a:p>
          <a:p>
            <a:endParaRPr lang="en-NZ" sz="1400" dirty="0"/>
          </a:p>
          <a:p>
            <a:r>
              <a:rPr lang="en-NZ" sz="1400" dirty="0"/>
              <a:t>Find the summary report and full report below: </a:t>
            </a:r>
          </a:p>
        </p:txBody>
      </p:sp>
      <p:pic>
        <p:nvPicPr>
          <p:cNvPr id="10242" name="Picture 2" descr="New Zealand Productivity Commission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0934" y="3041237"/>
            <a:ext cx="2230991" cy="129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1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8640" y="1328498"/>
            <a:ext cx="4877216" cy="458569"/>
          </a:xfrm>
        </p:spPr>
        <p:txBody>
          <a:bodyPr>
            <a:normAutofit/>
          </a:bodyPr>
          <a:lstStyle/>
          <a:p>
            <a:r>
              <a:rPr lang="en-NZ" sz="1600" dirty="0">
                <a:solidFill>
                  <a:schemeClr val="tx2"/>
                </a:solidFill>
                <a:latin typeface="+mn-lt"/>
              </a:rPr>
              <a:t>3.3. Carbon pricing, explained with chickens  </a:t>
            </a:r>
          </a:p>
        </p:txBody>
      </p:sp>
      <p:sp>
        <p:nvSpPr>
          <p:cNvPr id="6" name="Content Placeholder 4"/>
          <p:cNvSpPr txBox="1">
            <a:spLocks/>
          </p:cNvSpPr>
          <p:nvPr/>
        </p:nvSpPr>
        <p:spPr>
          <a:xfrm>
            <a:off x="5443019" y="5046716"/>
            <a:ext cx="2937095" cy="321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000" dirty="0">
                <a:solidFill>
                  <a:schemeClr val="tx2"/>
                </a:solidFill>
                <a:hlinkClick r:id="rId4"/>
              </a:rPr>
              <a:t>https://youtu.be/zD64kaTY5Vg</a:t>
            </a:r>
            <a:r>
              <a:rPr lang="en-NZ" sz="1000" dirty="0">
                <a:solidFill>
                  <a:schemeClr val="tx2"/>
                </a:solidFill>
              </a:rPr>
              <a:t> (14.05.2020) </a:t>
            </a:r>
          </a:p>
        </p:txBody>
      </p:sp>
      <p:pic>
        <p:nvPicPr>
          <p:cNvPr id="3" name="zD64kaTY5Vg"/>
          <p:cNvPicPr>
            <a:picLocks noRot="1" noChangeAspect="1"/>
          </p:cNvPicPr>
          <p:nvPr>
            <a:videoFile r:link="rId1"/>
          </p:nvPr>
        </p:nvPicPr>
        <p:blipFill>
          <a:blip r:embed="rId5"/>
          <a:stretch>
            <a:fillRect/>
          </a:stretch>
        </p:blipFill>
        <p:spPr>
          <a:xfrm>
            <a:off x="5538921" y="1333519"/>
            <a:ext cx="6544060" cy="3681034"/>
          </a:xfrm>
          <a:prstGeom prst="rect">
            <a:avLst/>
          </a:prstGeom>
        </p:spPr>
      </p:pic>
      <p:pic>
        <p:nvPicPr>
          <p:cNvPr id="7"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8921" y="5482506"/>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65237" y="5546833"/>
            <a:ext cx="1155469" cy="307777"/>
          </a:xfrm>
          <a:prstGeom prst="rect">
            <a:avLst/>
          </a:prstGeom>
          <a:noFill/>
        </p:spPr>
        <p:txBody>
          <a:bodyPr wrap="square" rtlCol="0">
            <a:spAutoFit/>
          </a:bodyPr>
          <a:lstStyle/>
          <a:p>
            <a:r>
              <a:rPr lang="en-NZ" sz="1400" dirty="0"/>
              <a:t>3min</a:t>
            </a:r>
          </a:p>
        </p:txBody>
      </p:sp>
      <p:sp>
        <p:nvSpPr>
          <p:cNvPr id="8" name="TextBox 7"/>
          <p:cNvSpPr txBox="1"/>
          <p:nvPr/>
        </p:nvSpPr>
        <p:spPr>
          <a:xfrm>
            <a:off x="294205" y="1873709"/>
            <a:ext cx="4968184" cy="1815882"/>
          </a:xfrm>
          <a:prstGeom prst="rect">
            <a:avLst/>
          </a:prstGeom>
          <a:noFill/>
        </p:spPr>
        <p:txBody>
          <a:bodyPr wrap="square" rtlCol="0">
            <a:spAutoFit/>
          </a:bodyPr>
          <a:lstStyle/>
          <a:p>
            <a:r>
              <a:rPr lang="en-NZ" sz="1400" dirty="0"/>
              <a:t>Carbon pricing is an approach to reducing greenhouse gas emissions that uses market mechanisms to pass the cost of emitting on to emitters. </a:t>
            </a:r>
          </a:p>
          <a:p>
            <a:endParaRPr lang="en-NZ" sz="1400" dirty="0"/>
          </a:p>
          <a:p>
            <a:r>
              <a:rPr lang="en-NZ" sz="1400" dirty="0"/>
              <a:t>The broad goals is to discourage the use of carbon dioxide – emitting fossil fuels in order to protects the environment, address the causes for climate change, and meet national and international climate agreements. </a:t>
            </a:r>
          </a:p>
        </p:txBody>
      </p:sp>
      <p:pic>
        <p:nvPicPr>
          <p:cNvPr id="11268" name="Picture 4" descr="Newport Solar New England Carbon Pricing - Newport So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409" y="3847554"/>
            <a:ext cx="3313679" cy="10125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ow To Draw A Chicken | Tiere malen, Coole kunstprojekte, Bauernhof kuns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093"/>
          <a:stretch/>
        </p:blipFill>
        <p:spPr bwMode="auto">
          <a:xfrm>
            <a:off x="1571723" y="5122126"/>
            <a:ext cx="608552" cy="849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stretch>
            <a:fillRect/>
          </a:stretch>
        </p:blipFill>
        <p:spPr>
          <a:xfrm>
            <a:off x="2527167" y="5175993"/>
            <a:ext cx="825011" cy="795546"/>
          </a:xfrm>
          <a:prstGeom prst="rect">
            <a:avLst/>
          </a:prstGeom>
        </p:spPr>
      </p:pic>
    </p:spTree>
    <p:extLst>
      <p:ext uri="{BB962C8B-B14F-4D97-AF65-F5344CB8AC3E}">
        <p14:creationId xmlns:p14="http://schemas.microsoft.com/office/powerpoint/2010/main" val="237304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7702" y="1265339"/>
            <a:ext cx="4813142" cy="427776"/>
          </a:xfrm>
        </p:spPr>
        <p:txBody>
          <a:bodyPr>
            <a:noAutofit/>
          </a:bodyPr>
          <a:lstStyle/>
          <a:p>
            <a:r>
              <a:rPr lang="en-NZ" sz="1600" dirty="0">
                <a:solidFill>
                  <a:schemeClr val="tx2"/>
                </a:solidFill>
                <a:latin typeface="+mn-lt"/>
              </a:rPr>
              <a:t>3.4. The New Zealand emission trading scheme (ETS) </a:t>
            </a:r>
          </a:p>
        </p:txBody>
      </p:sp>
      <p:sp>
        <p:nvSpPr>
          <p:cNvPr id="2" name="Content Placeholder 1"/>
          <p:cNvSpPr>
            <a:spLocks noGrp="1"/>
          </p:cNvSpPr>
          <p:nvPr>
            <p:ph idx="1"/>
          </p:nvPr>
        </p:nvSpPr>
        <p:spPr>
          <a:xfrm>
            <a:off x="5941413" y="4714875"/>
            <a:ext cx="3054790" cy="253498"/>
          </a:xfrm>
        </p:spPr>
        <p:txBody>
          <a:bodyPr>
            <a:normAutofit/>
          </a:bodyPr>
          <a:lstStyle/>
          <a:p>
            <a:pPr marL="0" indent="0">
              <a:buNone/>
            </a:pPr>
            <a:r>
              <a:rPr lang="en-NZ" sz="1000" dirty="0">
                <a:hlinkClick r:id="rId4"/>
              </a:rPr>
              <a:t>https://youtu.be/1GtMJEQPCHk</a:t>
            </a:r>
            <a:r>
              <a:rPr lang="en-NZ" sz="1000" dirty="0"/>
              <a:t> (14.05.2020) </a:t>
            </a:r>
          </a:p>
        </p:txBody>
      </p:sp>
      <p:pic>
        <p:nvPicPr>
          <p:cNvPr id="3" name="1GtMJEQPCHk"/>
          <p:cNvPicPr>
            <a:picLocks noRot="1" noChangeAspect="1"/>
          </p:cNvPicPr>
          <p:nvPr>
            <a:videoFile r:link="rId1"/>
          </p:nvPr>
        </p:nvPicPr>
        <p:blipFill>
          <a:blip r:embed="rId5"/>
          <a:stretch>
            <a:fillRect/>
          </a:stretch>
        </p:blipFill>
        <p:spPr>
          <a:xfrm>
            <a:off x="5962991" y="1302511"/>
            <a:ext cx="6066425" cy="3412364"/>
          </a:xfrm>
          <a:prstGeom prst="rect">
            <a:avLst/>
          </a:prstGeom>
        </p:spPr>
      </p:pic>
      <p:sp>
        <p:nvSpPr>
          <p:cNvPr id="6" name="TextBox 5"/>
          <p:cNvSpPr txBox="1"/>
          <p:nvPr/>
        </p:nvSpPr>
        <p:spPr>
          <a:xfrm>
            <a:off x="97702" y="6292158"/>
            <a:ext cx="8627953" cy="307777"/>
          </a:xfrm>
          <a:prstGeom prst="rect">
            <a:avLst/>
          </a:prstGeom>
          <a:noFill/>
        </p:spPr>
        <p:txBody>
          <a:bodyPr wrap="square" rtlCol="0">
            <a:spAutoFit/>
          </a:bodyPr>
          <a:lstStyle/>
          <a:p>
            <a:r>
              <a:rPr lang="en-NZ" sz="1400" dirty="0"/>
              <a:t>More on the NZ emission trading scheme can be found here: </a:t>
            </a:r>
            <a:r>
              <a:rPr lang="en-NZ" sz="1400" dirty="0">
                <a:hlinkClick r:id="rId6"/>
              </a:rPr>
              <a:t>https://www.mfe.govt.nz/ets</a:t>
            </a:r>
            <a:endParaRPr lang="en-NZ" sz="1400" dirty="0"/>
          </a:p>
        </p:txBody>
      </p:sp>
      <p:sp>
        <p:nvSpPr>
          <p:cNvPr id="5" name="TextBox 4"/>
          <p:cNvSpPr txBox="1"/>
          <p:nvPr/>
        </p:nvSpPr>
        <p:spPr>
          <a:xfrm>
            <a:off x="44606" y="2914934"/>
            <a:ext cx="5718017" cy="1815882"/>
          </a:xfrm>
          <a:prstGeom prst="rect">
            <a:avLst/>
          </a:prstGeom>
          <a:noFill/>
        </p:spPr>
        <p:txBody>
          <a:bodyPr wrap="square" rtlCol="0">
            <a:spAutoFit/>
          </a:bodyPr>
          <a:lstStyle/>
          <a:p>
            <a:r>
              <a:rPr lang="en-NZ" sz="1400" dirty="0"/>
              <a:t>The New Zealand Emission Trading Scheme (ETS) puts a price on greenhouse gas emissions. </a:t>
            </a:r>
          </a:p>
          <a:p>
            <a:endParaRPr lang="en-NZ" sz="1400" dirty="0"/>
          </a:p>
          <a:p>
            <a:r>
              <a:rPr lang="en-NZ" sz="1400" dirty="0"/>
              <a:t>It creates a financial incentive for: </a:t>
            </a:r>
          </a:p>
          <a:p>
            <a:pPr marL="285750" indent="-285750">
              <a:buFont typeface="Arial" panose="020B0604020202020204" pitchFamily="34" charset="0"/>
              <a:buChar char="•"/>
            </a:pPr>
            <a:r>
              <a:rPr lang="en-NZ" sz="1400" dirty="0"/>
              <a:t>Businesses to reduce their emissions </a:t>
            </a:r>
          </a:p>
          <a:p>
            <a:pPr marL="285750" indent="-285750">
              <a:buFont typeface="Arial" panose="020B0604020202020204" pitchFamily="34" charset="0"/>
              <a:buChar char="•"/>
            </a:pPr>
            <a:r>
              <a:rPr lang="en-NZ" sz="1400" dirty="0"/>
              <a:t>Landowners to earn money by planting forests that absorb carbon dioxide as the trees grow. </a:t>
            </a:r>
          </a:p>
          <a:p>
            <a:pPr marL="285750" indent="-285750">
              <a:buFont typeface="Arial" panose="020B0604020202020204" pitchFamily="34" charset="0"/>
              <a:buChar char="•"/>
            </a:pPr>
            <a:endParaRPr lang="en-NZ" sz="1400" dirty="0"/>
          </a:p>
        </p:txBody>
      </p:sp>
      <p:pic>
        <p:nvPicPr>
          <p:cNvPr id="8" name="Picture 4" descr="Cartoon Doodle Alarm Clock #Doodle, #Cartoon, #Clock, #Alarm (With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9006" y="5112859"/>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85322" y="5168600"/>
            <a:ext cx="629854" cy="307777"/>
          </a:xfrm>
          <a:prstGeom prst="rect">
            <a:avLst/>
          </a:prstGeom>
          <a:noFill/>
        </p:spPr>
        <p:txBody>
          <a:bodyPr wrap="square" rtlCol="0">
            <a:spAutoFit/>
          </a:bodyPr>
          <a:lstStyle/>
          <a:p>
            <a:r>
              <a:rPr lang="en-NZ" sz="1400" dirty="0"/>
              <a:t>8min</a:t>
            </a:r>
          </a:p>
        </p:txBody>
      </p:sp>
      <p:sp>
        <p:nvSpPr>
          <p:cNvPr id="10" name="Content Placeholder 1"/>
          <p:cNvSpPr txBox="1">
            <a:spLocks/>
          </p:cNvSpPr>
          <p:nvPr/>
        </p:nvSpPr>
        <p:spPr>
          <a:xfrm>
            <a:off x="44606" y="1693115"/>
            <a:ext cx="5718017" cy="132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400" dirty="0"/>
              <a:t>A carbon credit is a generic term for any tradable certificate or permit representing the right to emit one tonne of carbon dioxide or the equivalent amount of a different greenhouse gas (tCO2e). </a:t>
            </a:r>
          </a:p>
          <a:p>
            <a:pPr marL="0" indent="0">
              <a:buFont typeface="Arial" panose="020B0604020202020204" pitchFamily="34" charset="0"/>
              <a:buNone/>
            </a:pPr>
            <a:r>
              <a:rPr lang="en-NZ" sz="1400" dirty="0"/>
              <a:t>tCO2e = the amount of another greenhouse gas that does as much damage as one tonne of carbon dioxide. </a:t>
            </a:r>
          </a:p>
        </p:txBody>
      </p:sp>
      <p:pic>
        <p:nvPicPr>
          <p:cNvPr id="12290" name="Picture 2" descr="MFE-logo-CMYK-JPE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5532" y="6191499"/>
            <a:ext cx="1710743" cy="54178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w our emissions trading scheme is changing, and what it means for  business | The Spinof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2322" y="4305820"/>
            <a:ext cx="2875933" cy="17255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5054" y="4635805"/>
            <a:ext cx="2748560" cy="954107"/>
          </a:xfrm>
          <a:prstGeom prst="rect">
            <a:avLst/>
          </a:prstGeom>
        </p:spPr>
        <p:txBody>
          <a:bodyPr wrap="square">
            <a:spAutoFit/>
          </a:bodyPr>
          <a:lstStyle/>
          <a:p>
            <a:r>
              <a:rPr lang="en-NZ" sz="1400" dirty="0"/>
              <a:t>One emission unit, the New Zealand Unit, represents one metric tonne of carbon dioxide or carbon dioxide equivalent  (tCO2e). </a:t>
            </a:r>
          </a:p>
        </p:txBody>
      </p:sp>
    </p:spTree>
    <p:extLst>
      <p:ext uri="{BB962C8B-B14F-4D97-AF65-F5344CB8AC3E}">
        <p14:creationId xmlns:p14="http://schemas.microsoft.com/office/powerpoint/2010/main" val="306437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4" descr="Cartoon Doodle Alarm Clock #Doodle, #Cartoon, #Clock, #Alarm (Wit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722" y="5476377"/>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3038" y="5540704"/>
            <a:ext cx="629854" cy="307777"/>
          </a:xfrm>
          <a:prstGeom prst="rect">
            <a:avLst/>
          </a:prstGeom>
          <a:noFill/>
        </p:spPr>
        <p:txBody>
          <a:bodyPr wrap="square" rtlCol="0">
            <a:spAutoFit/>
          </a:bodyPr>
          <a:lstStyle/>
          <a:p>
            <a:r>
              <a:rPr lang="en-NZ" sz="1400" dirty="0"/>
              <a:t>2min</a:t>
            </a:r>
          </a:p>
        </p:txBody>
      </p:sp>
      <p:pic>
        <p:nvPicPr>
          <p:cNvPr id="13" name="11RtLN1y98g"/>
          <p:cNvPicPr>
            <a:picLocks noGrp="1" noRot="1" noChangeAspect="1"/>
          </p:cNvPicPr>
          <p:nvPr>
            <p:ph idx="1"/>
            <a:videoFile r:link="rId1"/>
          </p:nvPr>
        </p:nvPicPr>
        <p:blipFill>
          <a:blip r:embed="rId5"/>
          <a:stretch>
            <a:fillRect/>
          </a:stretch>
        </p:blipFill>
        <p:spPr>
          <a:xfrm>
            <a:off x="2867891" y="1734226"/>
            <a:ext cx="6682451" cy="3758879"/>
          </a:xfrm>
          <a:prstGeom prst="rect">
            <a:avLst/>
          </a:prstGeom>
        </p:spPr>
      </p:pic>
      <p:sp>
        <p:nvSpPr>
          <p:cNvPr id="14" name="TextBox 13"/>
          <p:cNvSpPr txBox="1"/>
          <p:nvPr/>
        </p:nvSpPr>
        <p:spPr>
          <a:xfrm>
            <a:off x="2768138" y="5476377"/>
            <a:ext cx="4804758" cy="253916"/>
          </a:xfrm>
          <a:prstGeom prst="rect">
            <a:avLst/>
          </a:prstGeom>
          <a:noFill/>
        </p:spPr>
        <p:txBody>
          <a:bodyPr wrap="square" rtlCol="0">
            <a:spAutoFit/>
          </a:bodyPr>
          <a:lstStyle/>
          <a:p>
            <a:r>
              <a:rPr lang="en-NZ" sz="1050" dirty="0">
                <a:hlinkClick r:id="rId6"/>
              </a:rPr>
              <a:t>https://www.youtube.com/watch?v=11RtLN1y98g&amp;feature=youtu.be</a:t>
            </a:r>
            <a:r>
              <a:rPr lang="en-NZ" sz="1050" dirty="0"/>
              <a:t> (17/11/2020) </a:t>
            </a:r>
          </a:p>
        </p:txBody>
      </p:sp>
      <p:sp>
        <p:nvSpPr>
          <p:cNvPr id="15" name="TextBox 14"/>
          <p:cNvSpPr txBox="1"/>
          <p:nvPr/>
        </p:nvSpPr>
        <p:spPr>
          <a:xfrm>
            <a:off x="132032" y="1278916"/>
            <a:ext cx="4024332" cy="338554"/>
          </a:xfrm>
          <a:prstGeom prst="rect">
            <a:avLst/>
          </a:prstGeom>
          <a:noFill/>
        </p:spPr>
        <p:txBody>
          <a:bodyPr wrap="square" rtlCol="0">
            <a:spAutoFit/>
          </a:bodyPr>
          <a:lstStyle/>
          <a:p>
            <a:r>
              <a:rPr lang="en-NZ" sz="1600" dirty="0">
                <a:solidFill>
                  <a:schemeClr val="tx2"/>
                </a:solidFill>
              </a:rPr>
              <a:t>The Māori Carbon Collective (MCC) on the ETS </a:t>
            </a:r>
          </a:p>
        </p:txBody>
      </p:sp>
      <p:sp>
        <p:nvSpPr>
          <p:cNvPr id="17" name="TextBox 16"/>
          <p:cNvSpPr txBox="1"/>
          <p:nvPr/>
        </p:nvSpPr>
        <p:spPr>
          <a:xfrm>
            <a:off x="108065" y="6177833"/>
            <a:ext cx="5519651" cy="800219"/>
          </a:xfrm>
          <a:prstGeom prst="rect">
            <a:avLst/>
          </a:prstGeom>
          <a:noFill/>
        </p:spPr>
        <p:txBody>
          <a:bodyPr wrap="square" rtlCol="0">
            <a:spAutoFit/>
          </a:bodyPr>
          <a:lstStyle/>
          <a:p>
            <a:r>
              <a:rPr lang="en-NZ" sz="1400" dirty="0"/>
              <a:t>Learn more about the Māori Carbon Collective: </a:t>
            </a:r>
            <a:r>
              <a:rPr lang="en-NZ" sz="1400" dirty="0">
                <a:hlinkClick r:id="rId7"/>
              </a:rPr>
              <a:t>https://www.maoricarbonfoundation.com/</a:t>
            </a:r>
            <a:endParaRPr lang="en-NZ" sz="1400" dirty="0"/>
          </a:p>
          <a:p>
            <a:endParaRPr lang="en-NZ" dirty="0"/>
          </a:p>
        </p:txBody>
      </p:sp>
    </p:spTree>
    <p:extLst>
      <p:ext uri="{BB962C8B-B14F-4D97-AF65-F5344CB8AC3E}">
        <p14:creationId xmlns:p14="http://schemas.microsoft.com/office/powerpoint/2010/main" val="296960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4" descr="Cartoon Doodle Alarm Clock #Doodle, #Cartoon, #Clock, #Alarm (Wit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701" y="5564044"/>
            <a:ext cx="426316" cy="436433"/>
          </a:xfrm>
          <a:prstGeom prst="rect">
            <a:avLst/>
          </a:prstGeom>
          <a:noFill/>
          <a:extLst>
            <a:ext uri="{909E8E84-426E-40DD-AFC4-6F175D3DCCD1}">
              <a14:hiddenFill xmlns:a14="http://schemas.microsoft.com/office/drawing/2010/main">
                <a:solidFill>
                  <a:srgbClr val="FFFFFF"/>
                </a:solidFill>
              </a14:hiddenFill>
            </a:ext>
          </a:extLst>
        </p:spPr>
      </p:pic>
      <p:pic>
        <p:nvPicPr>
          <p:cNvPr id="4" name="I5LvYXD-PnI"/>
          <p:cNvPicPr>
            <a:picLocks noRot="1" noChangeAspect="1"/>
          </p:cNvPicPr>
          <p:nvPr>
            <a:videoFile r:link="rId1"/>
          </p:nvPr>
        </p:nvPicPr>
        <p:blipFill>
          <a:blip r:embed="rId5"/>
          <a:stretch>
            <a:fillRect/>
          </a:stretch>
        </p:blipFill>
        <p:spPr>
          <a:xfrm>
            <a:off x="5095701" y="1370041"/>
            <a:ext cx="6943898" cy="3905942"/>
          </a:xfrm>
          <a:prstGeom prst="rect">
            <a:avLst/>
          </a:prstGeom>
        </p:spPr>
      </p:pic>
      <p:sp>
        <p:nvSpPr>
          <p:cNvPr id="5" name="TextBox 4"/>
          <p:cNvSpPr txBox="1"/>
          <p:nvPr/>
        </p:nvSpPr>
        <p:spPr>
          <a:xfrm>
            <a:off x="5004261" y="5253293"/>
            <a:ext cx="4821383" cy="246221"/>
          </a:xfrm>
          <a:prstGeom prst="rect">
            <a:avLst/>
          </a:prstGeom>
          <a:noFill/>
        </p:spPr>
        <p:txBody>
          <a:bodyPr wrap="square" rtlCol="0">
            <a:spAutoFit/>
          </a:bodyPr>
          <a:lstStyle/>
          <a:p>
            <a:r>
              <a:rPr lang="en-NZ" sz="1000" dirty="0">
                <a:hlinkClick r:id="rId6"/>
              </a:rPr>
              <a:t>https://www.youtube.com/watch?v=I5LvYXD-PnI&amp;t=464s</a:t>
            </a:r>
            <a:r>
              <a:rPr lang="en-NZ" sz="1000" dirty="0"/>
              <a:t> (18/06/2020)</a:t>
            </a:r>
          </a:p>
        </p:txBody>
      </p:sp>
      <p:sp>
        <p:nvSpPr>
          <p:cNvPr id="7" name="TextBox 6"/>
          <p:cNvSpPr txBox="1"/>
          <p:nvPr/>
        </p:nvSpPr>
        <p:spPr>
          <a:xfrm>
            <a:off x="5451827" y="5619847"/>
            <a:ext cx="1055716" cy="307777"/>
          </a:xfrm>
          <a:prstGeom prst="rect">
            <a:avLst/>
          </a:prstGeom>
          <a:noFill/>
        </p:spPr>
        <p:txBody>
          <a:bodyPr wrap="square" rtlCol="0">
            <a:spAutoFit/>
          </a:bodyPr>
          <a:lstStyle/>
          <a:p>
            <a:r>
              <a:rPr lang="en-NZ" sz="1400" dirty="0"/>
              <a:t>1h</a:t>
            </a:r>
          </a:p>
        </p:txBody>
      </p:sp>
      <p:sp>
        <p:nvSpPr>
          <p:cNvPr id="8" name="TextBox 7"/>
          <p:cNvSpPr txBox="1"/>
          <p:nvPr/>
        </p:nvSpPr>
        <p:spPr>
          <a:xfrm>
            <a:off x="4222" y="6232932"/>
            <a:ext cx="12035377" cy="523220"/>
          </a:xfrm>
          <a:prstGeom prst="rect">
            <a:avLst/>
          </a:prstGeom>
          <a:noFill/>
        </p:spPr>
        <p:txBody>
          <a:bodyPr wrap="square" rtlCol="0">
            <a:spAutoFit/>
          </a:bodyPr>
          <a:lstStyle/>
          <a:p>
            <a:r>
              <a:rPr lang="en-NZ" sz="1400" dirty="0"/>
              <a:t>Learn more about the Carbon Landscape Collective: </a:t>
            </a:r>
          </a:p>
          <a:p>
            <a:r>
              <a:rPr lang="en-NZ" sz="1400" dirty="0">
                <a:hlinkClick r:id="rId7"/>
              </a:rPr>
              <a:t>https://www.landscapearchitecture.nz/landscape-architecture-aotearoa/2019/1/30/the-carbon-landscape-managing-the-impact-of-landscape-architecture</a:t>
            </a:r>
            <a:endParaRPr lang="en-NZ" sz="1400" dirty="0"/>
          </a:p>
        </p:txBody>
      </p:sp>
      <p:sp>
        <p:nvSpPr>
          <p:cNvPr id="9" name="TextBox 8"/>
          <p:cNvSpPr txBox="1"/>
          <p:nvPr/>
        </p:nvSpPr>
        <p:spPr>
          <a:xfrm>
            <a:off x="97876" y="1240212"/>
            <a:ext cx="4601924" cy="338554"/>
          </a:xfrm>
          <a:prstGeom prst="rect">
            <a:avLst/>
          </a:prstGeom>
          <a:noFill/>
        </p:spPr>
        <p:txBody>
          <a:bodyPr wrap="square" rtlCol="0">
            <a:spAutoFit/>
          </a:bodyPr>
          <a:lstStyle/>
          <a:p>
            <a:r>
              <a:rPr lang="en-NZ" sz="1600" dirty="0">
                <a:solidFill>
                  <a:schemeClr val="tx2"/>
                </a:solidFill>
              </a:rPr>
              <a:t>3.5. The Carbon Landscape Theory </a:t>
            </a:r>
          </a:p>
        </p:txBody>
      </p:sp>
      <p:sp>
        <p:nvSpPr>
          <p:cNvPr id="2" name="TextBox 1"/>
          <p:cNvSpPr txBox="1"/>
          <p:nvPr/>
        </p:nvSpPr>
        <p:spPr>
          <a:xfrm>
            <a:off x="184499" y="2475239"/>
            <a:ext cx="4763729" cy="3323987"/>
          </a:xfrm>
          <a:prstGeom prst="rect">
            <a:avLst/>
          </a:prstGeom>
          <a:noFill/>
          <a:ln>
            <a:solidFill>
              <a:schemeClr val="tx1"/>
            </a:solidFill>
          </a:ln>
        </p:spPr>
        <p:txBody>
          <a:bodyPr wrap="square" rtlCol="0">
            <a:spAutoFit/>
          </a:bodyPr>
          <a:lstStyle/>
          <a:p>
            <a:r>
              <a:rPr lang="en-NZ" sz="1200" u="sng" dirty="0"/>
              <a:t>The one hour keynote covers:</a:t>
            </a:r>
            <a:r>
              <a:rPr lang="en-NZ" sz="1600" dirty="0"/>
              <a:t/>
            </a:r>
            <a:br>
              <a:rPr lang="en-NZ" sz="1600" dirty="0"/>
            </a:br>
            <a:r>
              <a:rPr lang="en-NZ" sz="1200" dirty="0"/>
              <a:t>1. The carbon cost of landscape architecture and urban design. </a:t>
            </a:r>
            <a:br>
              <a:rPr lang="en-NZ" sz="1200" dirty="0"/>
            </a:br>
            <a:r>
              <a:rPr lang="en-NZ" sz="1200" dirty="0"/>
              <a:t>2. How it is almost impossible to offset carbon design costs with trees and the imbalance between design and the natural environment.</a:t>
            </a:r>
            <a:br>
              <a:rPr lang="en-NZ" sz="1200" dirty="0"/>
            </a:br>
            <a:r>
              <a:rPr lang="en-NZ" sz="1200" dirty="0"/>
              <a:t>3. Where the carbon costs sit within the design, materials, implementation and maintenance stages.  </a:t>
            </a:r>
            <a:br>
              <a:rPr lang="en-NZ" sz="1200" dirty="0"/>
            </a:br>
            <a:r>
              <a:rPr lang="en-NZ" sz="1200" dirty="0"/>
              <a:t>4. The high carbon cost of urban renewal and why poor design leads to urban renewal. How to avoid poor urban design and the urban renewal trap.</a:t>
            </a:r>
            <a:br>
              <a:rPr lang="en-NZ" sz="1200" dirty="0"/>
            </a:br>
            <a:r>
              <a:rPr lang="en-NZ" sz="1200" dirty="0"/>
              <a:t>5. The carbon cost of urban storm water management and low impact storm water design.  </a:t>
            </a:r>
            <a:br>
              <a:rPr lang="en-NZ" sz="1200" dirty="0"/>
            </a:br>
            <a:r>
              <a:rPr lang="en-NZ" sz="1200" dirty="0"/>
              <a:t>6. How to reduce carbon costs through the free market by acting as a climate responsive design collective. </a:t>
            </a:r>
            <a:br>
              <a:rPr lang="en-NZ" sz="1200" dirty="0"/>
            </a:br>
            <a:r>
              <a:rPr lang="en-NZ" sz="1200" dirty="0"/>
              <a:t>7. The role of social programming in reducing urban renewal and the high associated carbon cost.</a:t>
            </a:r>
            <a:br>
              <a:rPr lang="en-NZ" sz="1200" dirty="0"/>
            </a:br>
            <a:r>
              <a:rPr lang="en-NZ" sz="1200" dirty="0"/>
              <a:t>8. Summary of possible carbon mitigation solutions for clients and designers.</a:t>
            </a:r>
            <a:r>
              <a:rPr lang="en-NZ" dirty="0"/>
              <a:t> </a:t>
            </a:r>
          </a:p>
        </p:txBody>
      </p:sp>
      <p:sp>
        <p:nvSpPr>
          <p:cNvPr id="6" name="TextBox 5"/>
          <p:cNvSpPr txBox="1"/>
          <p:nvPr/>
        </p:nvSpPr>
        <p:spPr>
          <a:xfrm>
            <a:off x="97876" y="1631369"/>
            <a:ext cx="4850352" cy="738664"/>
          </a:xfrm>
          <a:prstGeom prst="rect">
            <a:avLst/>
          </a:prstGeom>
          <a:noFill/>
        </p:spPr>
        <p:txBody>
          <a:bodyPr wrap="square" rtlCol="0">
            <a:spAutoFit/>
          </a:bodyPr>
          <a:lstStyle/>
          <a:p>
            <a:r>
              <a:rPr lang="en-NZ" sz="1400" dirty="0"/>
              <a:t>Craig </a:t>
            </a:r>
            <a:r>
              <a:rPr lang="en-NZ" sz="1400" dirty="0" err="1"/>
              <a:t>Pocock</a:t>
            </a:r>
            <a:r>
              <a:rPr lang="en-NZ" sz="1400" dirty="0"/>
              <a:t> is an award winning landscape architect born and bred in NZ. He used to work in Whakatāne in his early career, has since travelled the world and nowadays lives in Wellington.  </a:t>
            </a:r>
          </a:p>
        </p:txBody>
      </p:sp>
    </p:spTree>
    <p:extLst>
      <p:ext uri="{BB962C8B-B14F-4D97-AF65-F5344CB8AC3E}">
        <p14:creationId xmlns:p14="http://schemas.microsoft.com/office/powerpoint/2010/main" val="16440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203640"/>
            <a:ext cx="10515600" cy="434660"/>
          </a:xfrm>
        </p:spPr>
        <p:txBody>
          <a:bodyPr>
            <a:normAutofit/>
          </a:bodyPr>
          <a:lstStyle/>
          <a:p>
            <a:r>
              <a:rPr lang="mi-NZ" sz="1600" dirty="0">
                <a:solidFill>
                  <a:schemeClr val="tx2"/>
                </a:solidFill>
                <a:latin typeface="+mn-lt"/>
              </a:rPr>
              <a:t>3.6. Count your carbs – calculate your own carbon footprint  </a:t>
            </a:r>
            <a:endParaRPr lang="en-NZ" sz="1600" dirty="0">
              <a:solidFill>
                <a:schemeClr val="tx2"/>
              </a:solidFill>
              <a:latin typeface="+mn-lt"/>
            </a:endParaRPr>
          </a:p>
        </p:txBody>
      </p:sp>
      <p:sp>
        <p:nvSpPr>
          <p:cNvPr id="5" name="Content Placeholder 4"/>
          <p:cNvSpPr>
            <a:spLocks noGrp="1"/>
          </p:cNvSpPr>
          <p:nvPr>
            <p:ph idx="1"/>
          </p:nvPr>
        </p:nvSpPr>
        <p:spPr>
          <a:xfrm>
            <a:off x="3898271" y="2706986"/>
            <a:ext cx="3987297" cy="497941"/>
          </a:xfrm>
          <a:ln>
            <a:solidFill>
              <a:schemeClr val="tx1"/>
            </a:solidFill>
          </a:ln>
        </p:spPr>
        <p:txBody>
          <a:bodyPr>
            <a:normAutofit/>
          </a:bodyPr>
          <a:lstStyle/>
          <a:p>
            <a:pPr marL="0" indent="0">
              <a:buNone/>
            </a:pPr>
            <a:r>
              <a:rPr lang="mi-NZ" dirty="0">
                <a:solidFill>
                  <a:schemeClr val="tx2"/>
                </a:solidFill>
              </a:rPr>
              <a:t>https://www.futurefit.nz/</a:t>
            </a:r>
            <a:endParaRPr lang="en-NZ" dirty="0">
              <a:solidFill>
                <a:schemeClr val="tx2"/>
              </a:solidFill>
            </a:endParaRPr>
          </a:p>
        </p:txBody>
      </p:sp>
      <p:pic>
        <p:nvPicPr>
          <p:cNvPr id="2" name="Picture 1"/>
          <p:cNvPicPr>
            <a:picLocks noChangeAspect="1"/>
          </p:cNvPicPr>
          <p:nvPr/>
        </p:nvPicPr>
        <p:blipFill>
          <a:blip r:embed="rId3"/>
          <a:stretch>
            <a:fillRect/>
          </a:stretch>
        </p:blipFill>
        <p:spPr>
          <a:xfrm>
            <a:off x="4312279" y="3658197"/>
            <a:ext cx="3573289" cy="2219158"/>
          </a:xfrm>
          <a:prstGeom prst="rect">
            <a:avLst/>
          </a:prstGeom>
        </p:spPr>
      </p:pic>
      <p:pic>
        <p:nvPicPr>
          <p:cNvPr id="3" name="Picture 2"/>
          <p:cNvPicPr>
            <a:picLocks noChangeAspect="1"/>
          </p:cNvPicPr>
          <p:nvPr/>
        </p:nvPicPr>
        <p:blipFill>
          <a:blip r:embed="rId4"/>
          <a:stretch>
            <a:fillRect/>
          </a:stretch>
        </p:blipFill>
        <p:spPr>
          <a:xfrm>
            <a:off x="366807" y="3662789"/>
            <a:ext cx="3540894" cy="2214566"/>
          </a:xfrm>
          <a:prstGeom prst="rect">
            <a:avLst/>
          </a:prstGeom>
        </p:spPr>
      </p:pic>
      <p:pic>
        <p:nvPicPr>
          <p:cNvPr id="6" name="Picture 5"/>
          <p:cNvPicPr>
            <a:picLocks noChangeAspect="1"/>
          </p:cNvPicPr>
          <p:nvPr/>
        </p:nvPicPr>
        <p:blipFill>
          <a:blip r:embed="rId5"/>
          <a:stretch>
            <a:fillRect/>
          </a:stretch>
        </p:blipFill>
        <p:spPr>
          <a:xfrm>
            <a:off x="8290146" y="3662789"/>
            <a:ext cx="3624215" cy="2191293"/>
          </a:xfrm>
          <a:prstGeom prst="rect">
            <a:avLst/>
          </a:prstGeom>
        </p:spPr>
      </p:pic>
    </p:spTree>
    <p:extLst>
      <p:ext uri="{BB962C8B-B14F-4D97-AF65-F5344CB8AC3E}">
        <p14:creationId xmlns:p14="http://schemas.microsoft.com/office/powerpoint/2010/main" val="114978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714405" y="1784060"/>
            <a:ext cx="3966556" cy="3120448"/>
          </a:xfrm>
        </p:spPr>
        <p:txBody>
          <a:bodyPr/>
          <a:lstStyle/>
          <a:p>
            <a:pPr marL="0" indent="0" algn="ctr">
              <a:buNone/>
            </a:pPr>
            <a:r>
              <a:rPr lang="mi-NZ" sz="2400" u="sng" dirty="0">
                <a:solidFill>
                  <a:schemeClr val="tx2"/>
                </a:solidFill>
              </a:rPr>
              <a:t>Whakatauki</a:t>
            </a:r>
          </a:p>
          <a:p>
            <a:pPr marL="0" indent="0">
              <a:buNone/>
            </a:pPr>
            <a:endParaRPr lang="mi-NZ" dirty="0">
              <a:solidFill>
                <a:schemeClr val="tx2"/>
              </a:solidFill>
            </a:endParaRPr>
          </a:p>
          <a:p>
            <a:pPr marL="0" indent="0">
              <a:buNone/>
            </a:pPr>
            <a:endParaRPr lang="en-NZ" dirty="0">
              <a:solidFill>
                <a:schemeClr val="tx2"/>
              </a:solidFill>
            </a:endParaRPr>
          </a:p>
        </p:txBody>
      </p:sp>
      <p:sp>
        <p:nvSpPr>
          <p:cNvPr id="2" name="TextBox 1"/>
          <p:cNvSpPr txBox="1"/>
          <p:nvPr/>
        </p:nvSpPr>
        <p:spPr>
          <a:xfrm>
            <a:off x="4284520" y="2533485"/>
            <a:ext cx="2826327" cy="923330"/>
          </a:xfrm>
          <a:prstGeom prst="rect">
            <a:avLst/>
          </a:prstGeom>
          <a:noFill/>
        </p:spPr>
        <p:txBody>
          <a:bodyPr wrap="square" rtlCol="0">
            <a:spAutoFit/>
          </a:bodyPr>
          <a:lstStyle/>
          <a:p>
            <a:pPr algn="ctr"/>
            <a:r>
              <a:rPr lang="en-NZ" dirty="0"/>
              <a:t>He kai </a:t>
            </a:r>
            <a:r>
              <a:rPr lang="en-NZ" dirty="0" err="1"/>
              <a:t>kei</a:t>
            </a:r>
            <a:r>
              <a:rPr lang="en-NZ" dirty="0"/>
              <a:t> </a:t>
            </a:r>
            <a:r>
              <a:rPr lang="en-NZ" dirty="0" err="1"/>
              <a:t>aku</a:t>
            </a:r>
            <a:r>
              <a:rPr lang="en-NZ" dirty="0"/>
              <a:t> </a:t>
            </a:r>
            <a:r>
              <a:rPr lang="en-NZ" dirty="0" err="1"/>
              <a:t>ringa</a:t>
            </a:r>
            <a:r>
              <a:rPr lang="en-NZ" dirty="0"/>
              <a:t> </a:t>
            </a:r>
          </a:p>
          <a:p>
            <a:pPr algn="ctr"/>
            <a:endParaRPr lang="en-NZ" dirty="0"/>
          </a:p>
          <a:p>
            <a:pPr algn="ctr"/>
            <a:r>
              <a:rPr lang="en-NZ" dirty="0"/>
              <a:t>There is food at my hands </a:t>
            </a:r>
          </a:p>
        </p:txBody>
      </p:sp>
    </p:spTree>
    <p:extLst>
      <p:ext uri="{BB962C8B-B14F-4D97-AF65-F5344CB8AC3E}">
        <p14:creationId xmlns:p14="http://schemas.microsoft.com/office/powerpoint/2010/main" val="66015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097" y="1252723"/>
            <a:ext cx="4713555" cy="430440"/>
          </a:xfrm>
        </p:spPr>
        <p:txBody>
          <a:bodyPr>
            <a:normAutofit/>
          </a:bodyPr>
          <a:lstStyle/>
          <a:p>
            <a:r>
              <a:rPr lang="en-NZ" sz="1600" dirty="0">
                <a:solidFill>
                  <a:schemeClr val="tx2"/>
                </a:solidFill>
                <a:latin typeface="+mn-lt"/>
              </a:rPr>
              <a:t>3.7. What can you do to reduce your carbon footprint? </a:t>
            </a:r>
          </a:p>
        </p:txBody>
      </p:sp>
      <p:sp>
        <p:nvSpPr>
          <p:cNvPr id="5" name="Content Placeholder 4"/>
          <p:cNvSpPr>
            <a:spLocks noGrp="1"/>
          </p:cNvSpPr>
          <p:nvPr>
            <p:ph idx="1"/>
          </p:nvPr>
        </p:nvSpPr>
        <p:spPr>
          <a:xfrm>
            <a:off x="4708014" y="3158753"/>
            <a:ext cx="3147303" cy="1188663"/>
          </a:xfrm>
        </p:spPr>
        <p:txBody>
          <a:bodyPr>
            <a:normAutofit/>
          </a:bodyPr>
          <a:lstStyle/>
          <a:p>
            <a:pPr marL="0" indent="0">
              <a:buNone/>
            </a:pPr>
            <a:r>
              <a:rPr lang="en-NZ" sz="1400" dirty="0"/>
              <a:t>BBC News: Climate Change – Top 10 tips to reduce carbon footprint revealed</a:t>
            </a:r>
          </a:p>
          <a:p>
            <a:pPr marL="0" indent="0">
              <a:buNone/>
            </a:pPr>
            <a:r>
              <a:rPr lang="en-NZ" sz="1400" dirty="0">
                <a:hlinkClick r:id="rId3"/>
              </a:rPr>
              <a:t>https://www.bbc.com/news/science-environment-52719662</a:t>
            </a:r>
            <a:r>
              <a:rPr lang="en-NZ" sz="1400" dirty="0"/>
              <a:t> </a:t>
            </a:r>
          </a:p>
        </p:txBody>
      </p:sp>
      <p:pic>
        <p:nvPicPr>
          <p:cNvPr id="2" name="Picture 1"/>
          <p:cNvPicPr>
            <a:picLocks noChangeAspect="1"/>
          </p:cNvPicPr>
          <p:nvPr/>
        </p:nvPicPr>
        <p:blipFill>
          <a:blip r:embed="rId4"/>
          <a:stretch>
            <a:fillRect/>
          </a:stretch>
        </p:blipFill>
        <p:spPr>
          <a:xfrm>
            <a:off x="8487241" y="1395959"/>
            <a:ext cx="3509516" cy="3577995"/>
          </a:xfrm>
          <a:prstGeom prst="rect">
            <a:avLst/>
          </a:prstGeom>
        </p:spPr>
      </p:pic>
      <p:sp>
        <p:nvSpPr>
          <p:cNvPr id="3" name="TextBox 2"/>
          <p:cNvSpPr txBox="1"/>
          <p:nvPr/>
        </p:nvSpPr>
        <p:spPr>
          <a:xfrm>
            <a:off x="174574" y="1729510"/>
            <a:ext cx="4592078" cy="954107"/>
          </a:xfrm>
          <a:prstGeom prst="rect">
            <a:avLst/>
          </a:prstGeom>
          <a:noFill/>
          <a:ln>
            <a:solidFill>
              <a:schemeClr val="bg1"/>
            </a:solidFill>
          </a:ln>
        </p:spPr>
        <p:txBody>
          <a:bodyPr wrap="square" rtlCol="0">
            <a:spAutoFit/>
          </a:bodyPr>
          <a:lstStyle/>
          <a:p>
            <a:r>
              <a:rPr lang="en-NZ" sz="1400" dirty="0"/>
              <a:t>There are small changes all of us can take to tackle climate change in our everyday lives. </a:t>
            </a:r>
          </a:p>
          <a:p>
            <a:endParaRPr lang="en-NZ" sz="1400" dirty="0"/>
          </a:p>
          <a:p>
            <a:r>
              <a:rPr lang="en-NZ" sz="1400" dirty="0"/>
              <a:t>Adding these up together, we can make a real difference.</a:t>
            </a:r>
          </a:p>
        </p:txBody>
      </p:sp>
      <p:pic>
        <p:nvPicPr>
          <p:cNvPr id="1026" name="Picture 2" descr="Bbc News Logo Transparent &amp; PNG Clipart Free Download - YW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1375" y="6073325"/>
            <a:ext cx="1266825" cy="784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08014" y="4347416"/>
            <a:ext cx="3779227" cy="1600438"/>
          </a:xfrm>
          <a:prstGeom prst="rect">
            <a:avLst/>
          </a:prstGeom>
          <a:noFill/>
        </p:spPr>
        <p:txBody>
          <a:bodyPr wrap="square" rtlCol="0">
            <a:spAutoFit/>
          </a:bodyPr>
          <a:lstStyle/>
          <a:p>
            <a:r>
              <a:rPr lang="en-NZ" sz="1400" dirty="0"/>
              <a:t>Ministry for the Environment - What you can do about climate change </a:t>
            </a:r>
          </a:p>
          <a:p>
            <a:endParaRPr lang="en-NZ" sz="1400" dirty="0">
              <a:hlinkClick r:id="rId6"/>
            </a:endParaRPr>
          </a:p>
          <a:p>
            <a:r>
              <a:rPr lang="en-NZ" sz="1400" dirty="0">
                <a:hlinkClick r:id="rId6"/>
              </a:rPr>
              <a:t>https://www.mfe.govt.nz/climate-change/we-all-have-role-play/what-you-can-do-about-climate-change</a:t>
            </a:r>
            <a:endParaRPr lang="en-NZ" sz="1400" dirty="0"/>
          </a:p>
          <a:p>
            <a:endParaRPr lang="en-NZ" sz="1400" dirty="0"/>
          </a:p>
        </p:txBody>
      </p:sp>
      <p:pic>
        <p:nvPicPr>
          <p:cNvPr id="13314" name="Picture 2" descr="How to Reduce Your Carbon Footprint - A Year of Living Better Guides - The  New York Tim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598" y="2815479"/>
            <a:ext cx="4220345" cy="28149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FE-logo-CMYK-JPE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90632" y="6220898"/>
            <a:ext cx="1710743" cy="5417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08014" y="2815479"/>
            <a:ext cx="2988042" cy="307777"/>
          </a:xfrm>
          <a:prstGeom prst="rect">
            <a:avLst/>
          </a:prstGeom>
          <a:noFill/>
        </p:spPr>
        <p:txBody>
          <a:bodyPr wrap="square" rtlCol="0">
            <a:spAutoFit/>
          </a:bodyPr>
          <a:lstStyle/>
          <a:p>
            <a:r>
              <a:rPr lang="en-NZ" sz="1400" u="sng" dirty="0"/>
              <a:t>Two places you can start: </a:t>
            </a:r>
          </a:p>
        </p:txBody>
      </p:sp>
      <p:pic>
        <p:nvPicPr>
          <p:cNvPr id="13316" name="Picture 4" descr="How Can Digital Transformation of Learning Help Reduce An Organization's  Carbon Footpri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9582" y="1304930"/>
            <a:ext cx="1758950" cy="151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7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727412" y="4876800"/>
            <a:ext cx="3462196" cy="309382"/>
          </a:xfrm>
        </p:spPr>
        <p:txBody>
          <a:bodyPr>
            <a:normAutofit/>
          </a:bodyPr>
          <a:lstStyle/>
          <a:p>
            <a:pPr marL="0" indent="0">
              <a:buNone/>
            </a:pPr>
            <a:r>
              <a:rPr lang="en-NZ" sz="1000" dirty="0">
                <a:hlinkClick r:id="rId4"/>
              </a:rPr>
              <a:t>https://youtu.be/E67saMacI74</a:t>
            </a:r>
            <a:r>
              <a:rPr lang="en-NZ" sz="1000" dirty="0"/>
              <a:t> (22/05/2020) </a:t>
            </a:r>
          </a:p>
        </p:txBody>
      </p:sp>
      <p:sp>
        <p:nvSpPr>
          <p:cNvPr id="2" name="TextBox 1"/>
          <p:cNvSpPr txBox="1"/>
          <p:nvPr/>
        </p:nvSpPr>
        <p:spPr>
          <a:xfrm>
            <a:off x="130637" y="1313535"/>
            <a:ext cx="59156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44546A"/>
                </a:solidFill>
                <a:effectLst/>
                <a:uLnTx/>
                <a:uFillTx/>
              </a:rPr>
              <a:t>3.8. </a:t>
            </a:r>
            <a:r>
              <a:rPr kumimoji="0" lang="en-NZ" sz="1600" b="0" i="0" u="none" strike="noStrike" kern="1200" cap="none" spc="0" normalizeH="0" baseline="0" noProof="0" dirty="0" err="1">
                <a:ln>
                  <a:noFill/>
                </a:ln>
                <a:solidFill>
                  <a:srgbClr val="44546A"/>
                </a:solidFill>
                <a:effectLst/>
                <a:uLnTx/>
                <a:uFillTx/>
              </a:rPr>
              <a:t>Covid</a:t>
            </a:r>
            <a:r>
              <a:rPr lang="en-NZ" sz="1600" dirty="0">
                <a:solidFill>
                  <a:srgbClr val="44546A"/>
                </a:solidFill>
              </a:rPr>
              <a:t>-19 and carbon emissions</a:t>
            </a:r>
            <a:endParaRPr kumimoji="0" lang="en-NZ" sz="1600" b="0" i="0" u="none" strike="noStrike" kern="1200" cap="none" spc="0" normalizeH="0" baseline="0" noProof="0" dirty="0">
              <a:ln>
                <a:noFill/>
              </a:ln>
              <a:solidFill>
                <a:srgbClr val="44546A"/>
              </a:solidFill>
              <a:effectLst/>
              <a:uLnTx/>
              <a:uFillTx/>
            </a:endParaRPr>
          </a:p>
        </p:txBody>
      </p:sp>
      <p:pic>
        <p:nvPicPr>
          <p:cNvPr id="6" name="E67saMacI74"/>
          <p:cNvPicPr>
            <a:picLocks noRot="1" noChangeAspect="1"/>
          </p:cNvPicPr>
          <p:nvPr>
            <a:videoFile r:link="rId1"/>
          </p:nvPr>
        </p:nvPicPr>
        <p:blipFill>
          <a:blip r:embed="rId5"/>
          <a:stretch>
            <a:fillRect/>
          </a:stretch>
        </p:blipFill>
        <p:spPr>
          <a:xfrm>
            <a:off x="5795421" y="1380036"/>
            <a:ext cx="6216470" cy="3496764"/>
          </a:xfrm>
          <a:prstGeom prst="rect">
            <a:avLst/>
          </a:prstGeom>
        </p:spPr>
      </p:pic>
      <p:pic>
        <p:nvPicPr>
          <p:cNvPr id="7"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2510" y="5309655"/>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08826" y="5385391"/>
            <a:ext cx="5889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Calibri" panose="020F0502020204030204"/>
                <a:ea typeface="+mn-ea"/>
                <a:cs typeface="+mn-cs"/>
              </a:rPr>
              <a:t>9min</a:t>
            </a:r>
          </a:p>
        </p:txBody>
      </p:sp>
      <p:pic>
        <p:nvPicPr>
          <p:cNvPr id="1026" name="Picture 2" descr="Inclusive Economies | Thomson Reuters Found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5583" y="6194623"/>
            <a:ext cx="2446308" cy="550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97820" y="5186182"/>
            <a:ext cx="5343525" cy="738664"/>
          </a:xfrm>
          <a:prstGeom prst="rect">
            <a:avLst/>
          </a:prstGeom>
          <a:noFill/>
        </p:spPr>
        <p:txBody>
          <a:bodyPr wrap="square" rtlCol="0">
            <a:spAutoFit/>
          </a:bodyPr>
          <a:lstStyle/>
          <a:p>
            <a:r>
              <a:rPr lang="en-NZ" sz="1400" dirty="0"/>
              <a:t>The Thomas Reuters Foundation is a global news and information services company that work to advance media freedom, raise awareness of human rights issues and foster more inclusive economies </a:t>
            </a:r>
          </a:p>
        </p:txBody>
      </p:sp>
      <p:sp>
        <p:nvSpPr>
          <p:cNvPr id="8" name="Rectangle 7"/>
          <p:cNvSpPr/>
          <p:nvPr/>
        </p:nvSpPr>
        <p:spPr>
          <a:xfrm>
            <a:off x="209550" y="1743423"/>
            <a:ext cx="5267325" cy="1384995"/>
          </a:xfrm>
          <a:prstGeom prst="rect">
            <a:avLst/>
          </a:prstGeom>
        </p:spPr>
        <p:txBody>
          <a:bodyPr wrap="square">
            <a:spAutoFit/>
          </a:bodyPr>
          <a:lstStyle/>
          <a:p>
            <a:r>
              <a:rPr lang="en-NZ" sz="1400" dirty="0">
                <a:solidFill>
                  <a:srgbClr val="030303"/>
                </a:solidFill>
              </a:rPr>
              <a:t>Coronavirus has already begun to reshape the environment in dramatic ways, from decreased air pollution to animals roaming city streets. </a:t>
            </a:r>
          </a:p>
          <a:p>
            <a:endParaRPr lang="en-NZ" sz="1400" dirty="0">
              <a:solidFill>
                <a:srgbClr val="030303"/>
              </a:solidFill>
            </a:endParaRPr>
          </a:p>
          <a:p>
            <a:r>
              <a:rPr lang="en-NZ" sz="1400" dirty="0">
                <a:solidFill>
                  <a:srgbClr val="030303"/>
                </a:solidFill>
              </a:rPr>
              <a:t>But how will COVID-19 affect the future of our response to climate change, and what has it taught us about how to fight a global crisis?</a:t>
            </a:r>
            <a:endParaRPr lang="en-NZ" sz="1400" dirty="0"/>
          </a:p>
        </p:txBody>
      </p:sp>
      <p:pic>
        <p:nvPicPr>
          <p:cNvPr id="9" name="Picture 8"/>
          <p:cNvPicPr>
            <a:picLocks noChangeAspect="1"/>
          </p:cNvPicPr>
          <p:nvPr/>
        </p:nvPicPr>
        <p:blipFill>
          <a:blip r:embed="rId8"/>
          <a:stretch>
            <a:fillRect/>
          </a:stretch>
        </p:blipFill>
        <p:spPr>
          <a:xfrm>
            <a:off x="632550" y="3382189"/>
            <a:ext cx="4286250" cy="2363899"/>
          </a:xfrm>
          <a:prstGeom prst="rect">
            <a:avLst/>
          </a:prstGeom>
        </p:spPr>
      </p:pic>
    </p:spTree>
    <p:extLst>
      <p:ext uri="{BB962C8B-B14F-4D97-AF65-F5344CB8AC3E}">
        <p14:creationId xmlns:p14="http://schemas.microsoft.com/office/powerpoint/2010/main" val="421619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250541"/>
            <a:ext cx="6934200" cy="451947"/>
          </a:xfrm>
        </p:spPr>
        <p:txBody>
          <a:bodyPr>
            <a:normAutofit fontScale="90000"/>
          </a:bodyPr>
          <a:lstStyle/>
          <a:p>
            <a:r>
              <a:rPr lang="fi-FI" sz="1600" dirty="0">
                <a:solidFill>
                  <a:schemeClr val="tx2"/>
                </a:solidFill>
                <a:latin typeface="+mn-lt"/>
              </a:rPr>
              <a:t>Covid-19 and carbon emissions (cont.)</a:t>
            </a:r>
            <a:br>
              <a:rPr lang="fi-FI" sz="1600" dirty="0">
                <a:solidFill>
                  <a:schemeClr val="tx2"/>
                </a:solidFill>
                <a:latin typeface="+mn-lt"/>
              </a:rPr>
            </a:br>
            <a:r>
              <a:rPr lang="fi-FI" sz="1600" dirty="0">
                <a:solidFill>
                  <a:schemeClr val="tx2"/>
                </a:solidFill>
                <a:latin typeface="+mn-lt"/>
              </a:rPr>
              <a:t>	- </a:t>
            </a:r>
            <a:r>
              <a:rPr lang="fi-FI" sz="1600" dirty="0">
                <a:latin typeface="+mn-lt"/>
              </a:rPr>
              <a:t>Why COVID</a:t>
            </a:r>
            <a:r>
              <a:rPr lang="en-NZ" sz="1600" dirty="0">
                <a:latin typeface="+mn-lt"/>
              </a:rPr>
              <a:t>-19 might not be so good news for the climate after all </a:t>
            </a:r>
          </a:p>
        </p:txBody>
      </p:sp>
      <p:pic>
        <p:nvPicPr>
          <p:cNvPr id="2" name="qqmX9y0NozE"/>
          <p:cNvPicPr>
            <a:picLocks noRot="1" noChangeAspect="1"/>
          </p:cNvPicPr>
          <p:nvPr>
            <a:videoFile r:link="rId1"/>
          </p:nvPr>
        </p:nvPicPr>
        <p:blipFill>
          <a:blip r:embed="rId4"/>
          <a:stretch>
            <a:fillRect/>
          </a:stretch>
        </p:blipFill>
        <p:spPr>
          <a:xfrm>
            <a:off x="2462743" y="1809644"/>
            <a:ext cx="7138457" cy="4015384"/>
          </a:xfrm>
          <a:prstGeom prst="rect">
            <a:avLst/>
          </a:prstGeom>
        </p:spPr>
      </p:pic>
      <p:sp>
        <p:nvSpPr>
          <p:cNvPr id="6" name="Content Placeholder 4"/>
          <p:cNvSpPr txBox="1">
            <a:spLocks/>
          </p:cNvSpPr>
          <p:nvPr/>
        </p:nvSpPr>
        <p:spPr>
          <a:xfrm>
            <a:off x="2362859" y="5825028"/>
            <a:ext cx="3163432" cy="298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200" dirty="0">
                <a:solidFill>
                  <a:schemeClr val="tx2"/>
                </a:solidFill>
                <a:hlinkClick r:id="rId5"/>
              </a:rPr>
              <a:t>https://youtu.be/qqmX9y0NozE</a:t>
            </a:r>
            <a:r>
              <a:rPr lang="en-NZ" sz="1200" dirty="0">
                <a:solidFill>
                  <a:schemeClr val="tx2"/>
                </a:solidFill>
              </a:rPr>
              <a:t> (15.05.2020)</a:t>
            </a:r>
          </a:p>
        </p:txBody>
      </p:sp>
      <p:pic>
        <p:nvPicPr>
          <p:cNvPr id="7"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760" y="5537978"/>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9076" y="5602305"/>
            <a:ext cx="714375" cy="307777"/>
          </a:xfrm>
          <a:prstGeom prst="rect">
            <a:avLst/>
          </a:prstGeom>
          <a:noFill/>
        </p:spPr>
        <p:txBody>
          <a:bodyPr wrap="square" rtlCol="0">
            <a:spAutoFit/>
          </a:bodyPr>
          <a:lstStyle/>
          <a:p>
            <a:r>
              <a:rPr lang="en-NZ" sz="1400" dirty="0"/>
              <a:t>11min</a:t>
            </a:r>
          </a:p>
        </p:txBody>
      </p:sp>
    </p:spTree>
    <p:extLst>
      <p:ext uri="{BB962C8B-B14F-4D97-AF65-F5344CB8AC3E}">
        <p14:creationId xmlns:p14="http://schemas.microsoft.com/office/powerpoint/2010/main" val="230039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 y="1229625"/>
            <a:ext cx="11127463" cy="615801"/>
          </a:xfrm>
        </p:spPr>
        <p:txBody>
          <a:bodyPr>
            <a:normAutofit/>
          </a:bodyPr>
          <a:lstStyle/>
          <a:p>
            <a:r>
              <a:rPr lang="en-NZ" sz="2800" dirty="0">
                <a:solidFill>
                  <a:schemeClr val="tx2"/>
                </a:solidFill>
              </a:rPr>
              <a:t>Bonus track on the NZ ETS </a:t>
            </a:r>
            <a:r>
              <a:rPr lang="en-NZ" sz="2800" dirty="0">
                <a:solidFill>
                  <a:schemeClr val="tx2"/>
                </a:solidFill>
                <a:sym typeface="Wingdings" panose="05000000000000000000" pitchFamily="2" charset="2"/>
              </a:rPr>
              <a:t></a:t>
            </a:r>
            <a:r>
              <a:rPr lang="en-NZ" sz="2800" dirty="0">
                <a:solidFill>
                  <a:schemeClr val="tx2"/>
                </a:solidFill>
              </a:rPr>
              <a:t>  </a:t>
            </a:r>
          </a:p>
        </p:txBody>
      </p:sp>
      <p:sp>
        <p:nvSpPr>
          <p:cNvPr id="5" name="Content Placeholder 4"/>
          <p:cNvSpPr>
            <a:spLocks noGrp="1"/>
          </p:cNvSpPr>
          <p:nvPr>
            <p:ph idx="1"/>
          </p:nvPr>
        </p:nvSpPr>
        <p:spPr>
          <a:xfrm>
            <a:off x="3112882" y="5408545"/>
            <a:ext cx="2790730" cy="226338"/>
          </a:xfrm>
        </p:spPr>
        <p:txBody>
          <a:bodyPr>
            <a:normAutofit fontScale="92500" lnSpcReduction="10000"/>
          </a:bodyPr>
          <a:lstStyle/>
          <a:p>
            <a:pPr marL="0" indent="0">
              <a:buNone/>
            </a:pPr>
            <a:r>
              <a:rPr lang="en-NZ" sz="1200" dirty="0">
                <a:solidFill>
                  <a:schemeClr val="tx2"/>
                </a:solidFill>
                <a:hlinkClick r:id="rId4"/>
              </a:rPr>
              <a:t>https://youtu.be/eOWlcR_kM9o</a:t>
            </a:r>
            <a:r>
              <a:rPr lang="en-NZ" sz="1200" dirty="0">
                <a:solidFill>
                  <a:schemeClr val="tx2"/>
                </a:solidFill>
              </a:rPr>
              <a:t> (14.05.2020) </a:t>
            </a:r>
          </a:p>
        </p:txBody>
      </p:sp>
      <p:pic>
        <p:nvPicPr>
          <p:cNvPr id="2" name="eOWlcR_kM9o"/>
          <p:cNvPicPr>
            <a:picLocks noRot="1" noChangeAspect="1"/>
          </p:cNvPicPr>
          <p:nvPr>
            <a:videoFile r:link="rId1"/>
          </p:nvPr>
        </p:nvPicPr>
        <p:blipFill>
          <a:blip r:embed="rId5"/>
          <a:stretch>
            <a:fillRect/>
          </a:stretch>
        </p:blipFill>
        <p:spPr>
          <a:xfrm>
            <a:off x="3206937" y="1845426"/>
            <a:ext cx="6311891" cy="3550439"/>
          </a:xfrm>
          <a:prstGeom prst="rect">
            <a:avLst/>
          </a:prstGeom>
        </p:spPr>
      </p:pic>
      <p:pic>
        <p:nvPicPr>
          <p:cNvPr id="6"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46" y="5546837"/>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1062" y="5625424"/>
            <a:ext cx="1055716" cy="307777"/>
          </a:xfrm>
          <a:prstGeom prst="rect">
            <a:avLst/>
          </a:prstGeom>
          <a:noFill/>
        </p:spPr>
        <p:txBody>
          <a:bodyPr wrap="square" rtlCol="0">
            <a:spAutoFit/>
          </a:bodyPr>
          <a:lstStyle/>
          <a:p>
            <a:r>
              <a:rPr lang="en-NZ" sz="1400" dirty="0"/>
              <a:t>5min</a:t>
            </a:r>
          </a:p>
        </p:txBody>
      </p:sp>
    </p:spTree>
    <p:extLst>
      <p:ext uri="{BB962C8B-B14F-4D97-AF65-F5344CB8AC3E}">
        <p14:creationId xmlns:p14="http://schemas.microsoft.com/office/powerpoint/2010/main" val="382832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12220" y="1241017"/>
            <a:ext cx="6942513" cy="1325563"/>
          </a:xfrm>
        </p:spPr>
        <p:txBody>
          <a:bodyPr>
            <a:normAutofit/>
          </a:bodyPr>
          <a:lstStyle/>
          <a:p>
            <a:pPr algn="ctr"/>
            <a:r>
              <a:rPr lang="en-NZ" sz="1600" dirty="0">
                <a:latin typeface="+mn-lt"/>
              </a:rPr>
              <a:t>Module 4 survey</a:t>
            </a:r>
            <a:r>
              <a:rPr lang="en-NZ" sz="1400" dirty="0">
                <a:latin typeface="+mn-lt"/>
              </a:rPr>
              <a:t/>
            </a:r>
            <a:br>
              <a:rPr lang="en-NZ" sz="1400" dirty="0">
                <a:latin typeface="+mn-lt"/>
              </a:rPr>
            </a:br>
            <a:r>
              <a:rPr lang="en-NZ" sz="1400" dirty="0">
                <a:latin typeface="+mn-lt"/>
              </a:rPr>
              <a:t> </a:t>
            </a:r>
            <a:br>
              <a:rPr lang="en-NZ" sz="1400" dirty="0">
                <a:latin typeface="+mn-lt"/>
              </a:rPr>
            </a:br>
            <a:r>
              <a:rPr lang="en-NZ" sz="1400" dirty="0">
                <a:ea typeface="+mj-lt"/>
                <a:cs typeface="+mj-lt"/>
                <a:hlinkClick r:id="rId3"/>
              </a:rPr>
              <a:t>https://survey.alchemer.com/s3/6035992/Module-4-Tools-for-our-response-public-survey</a:t>
            </a:r>
            <a:r>
              <a:rPr lang="en-NZ" sz="1400" dirty="0">
                <a:ea typeface="+mj-lt"/>
                <a:cs typeface="+mj-lt"/>
              </a:rPr>
              <a:t/>
            </a:r>
            <a:br>
              <a:rPr lang="en-NZ" sz="1400" dirty="0">
                <a:ea typeface="+mj-lt"/>
                <a:cs typeface="+mj-lt"/>
              </a:rPr>
            </a:br>
            <a:r>
              <a:rPr lang="en-NZ" sz="1400" dirty="0">
                <a:latin typeface="+mn-lt"/>
              </a:rPr>
              <a:t/>
            </a:r>
            <a:br>
              <a:rPr lang="en-NZ" sz="1400" dirty="0">
                <a:latin typeface="+mn-lt"/>
              </a:rPr>
            </a:br>
            <a:endParaRPr lang="en-NZ" sz="1400" dirty="0">
              <a:latin typeface="+mn-lt"/>
            </a:endParaRPr>
          </a:p>
        </p:txBody>
      </p:sp>
      <p:pic>
        <p:nvPicPr>
          <p:cNvPr id="1026" name="Picture 2" descr="5 Reasons Why you Should Try a Safety Perception Survey – CG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242" y="2342136"/>
            <a:ext cx="5678471" cy="319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6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Oxg7ULAlt_Y"/>
          <p:cNvPicPr>
            <a:picLocks noRot="1" noChangeAspect="1"/>
          </p:cNvPicPr>
          <p:nvPr>
            <a:videoFile r:link="rId1"/>
          </p:nvPr>
        </p:nvPicPr>
        <p:blipFill>
          <a:blip r:embed="rId4"/>
          <a:stretch>
            <a:fillRect/>
          </a:stretch>
        </p:blipFill>
        <p:spPr>
          <a:xfrm>
            <a:off x="2721032" y="1594485"/>
            <a:ext cx="7524864" cy="4232736"/>
          </a:xfrm>
          <a:prstGeom prst="rect">
            <a:avLst/>
          </a:prstGeom>
        </p:spPr>
      </p:pic>
      <p:sp>
        <p:nvSpPr>
          <p:cNvPr id="6" name="TextBox 5"/>
          <p:cNvSpPr txBox="1"/>
          <p:nvPr/>
        </p:nvSpPr>
        <p:spPr>
          <a:xfrm>
            <a:off x="2601884" y="1255931"/>
            <a:ext cx="5769032"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mi-NZ" sz="1600" b="0" i="0" u="none" strike="noStrike" kern="1200" cap="none" spc="0" normalizeH="0" baseline="0" noProof="0" dirty="0">
                <a:ln>
                  <a:noFill/>
                </a:ln>
                <a:solidFill>
                  <a:prstClr val="black"/>
                </a:solidFill>
                <a:effectLst/>
                <a:uLnTx/>
                <a:uFillTx/>
                <a:latin typeface="Calibri" panose="020F0502020204030204"/>
                <a:ea typeface="+mn-ea"/>
                <a:cs typeface="+mn-cs"/>
              </a:rPr>
              <a:t>Final thoughts… New Zealand – Facing the truth of climate change </a:t>
            </a: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2721032" y="5842609"/>
            <a:ext cx="6096000" cy="246221"/>
          </a:xfrm>
          <a:prstGeom prst="rect">
            <a:avLst/>
          </a:prstGeom>
        </p:spPr>
        <p:txBody>
          <a:bodyPr>
            <a:spAutoFit/>
          </a:bodyPr>
          <a:lstStyle/>
          <a:p>
            <a:r>
              <a:rPr lang="en-NZ" sz="1000" dirty="0">
                <a:hlinkClick r:id="rId5"/>
              </a:rPr>
              <a:t>https://www.youtube.com/watch?v=Oxg7ULAlt_Y&amp;feature=youtu.be</a:t>
            </a:r>
            <a:r>
              <a:rPr lang="en-NZ" sz="1000" dirty="0"/>
              <a:t> (19/06/2020) </a:t>
            </a:r>
          </a:p>
        </p:txBody>
      </p:sp>
    </p:spTree>
    <p:extLst>
      <p:ext uri="{BB962C8B-B14F-4D97-AF65-F5344CB8AC3E}">
        <p14:creationId xmlns:p14="http://schemas.microsoft.com/office/powerpoint/2010/main" val="989915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904701" y="1634432"/>
            <a:ext cx="10515600" cy="659881"/>
          </a:xfrm>
        </p:spPr>
        <p:txBody>
          <a:bodyPr>
            <a:normAutofit/>
          </a:bodyPr>
          <a:lstStyle/>
          <a:p>
            <a:pPr marL="0" indent="0" algn="ctr">
              <a:buNone/>
            </a:pPr>
            <a:r>
              <a:rPr lang="en-NZ" sz="1800" dirty="0">
                <a:solidFill>
                  <a:schemeClr val="tx2"/>
                </a:solidFill>
              </a:rPr>
              <a:t>Thank you for completing Council’s climate change e-learning course. </a:t>
            </a:r>
            <a:br>
              <a:rPr lang="en-NZ" sz="1800" dirty="0">
                <a:solidFill>
                  <a:schemeClr val="tx2"/>
                </a:solidFill>
              </a:rPr>
            </a:br>
            <a:r>
              <a:rPr lang="en-NZ" sz="1800" dirty="0">
                <a:solidFill>
                  <a:schemeClr val="tx2"/>
                </a:solidFill>
              </a:rPr>
              <a:t>Hope you have learnt lots and had a great time! </a:t>
            </a:r>
          </a:p>
        </p:txBody>
      </p:sp>
      <p:pic>
        <p:nvPicPr>
          <p:cNvPr id="3" name="Picture 2"/>
          <p:cNvPicPr>
            <a:picLocks noChangeAspect="1"/>
          </p:cNvPicPr>
          <p:nvPr/>
        </p:nvPicPr>
        <p:blipFill>
          <a:blip r:embed="rId3"/>
          <a:stretch>
            <a:fillRect/>
          </a:stretch>
        </p:blipFill>
        <p:spPr>
          <a:xfrm>
            <a:off x="4387419" y="2294313"/>
            <a:ext cx="3550165" cy="3334537"/>
          </a:xfrm>
          <a:prstGeom prst="rect">
            <a:avLst/>
          </a:prstGeom>
        </p:spPr>
      </p:pic>
    </p:spTree>
    <p:extLst>
      <p:ext uri="{BB962C8B-B14F-4D97-AF65-F5344CB8AC3E}">
        <p14:creationId xmlns:p14="http://schemas.microsoft.com/office/powerpoint/2010/main" val="33393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3037320"/>
          </a:xfrm>
        </p:spPr>
        <p:txBody>
          <a:bodyPr>
            <a:normAutofit/>
          </a:bodyPr>
          <a:lstStyle/>
          <a:p>
            <a:pPr marL="0" indent="0" algn="ctr" fontAlgn="base">
              <a:buNone/>
            </a:pPr>
            <a:r>
              <a:rPr lang="en-NZ" dirty="0">
                <a:solidFill>
                  <a:schemeClr val="tx2"/>
                </a:solidFill>
              </a:rPr>
              <a:t>Disclaimer:​</a:t>
            </a:r>
          </a:p>
          <a:p>
            <a:pPr marL="0" indent="0" algn="ctr" fontAlgn="base">
              <a:buNone/>
            </a:pPr>
            <a:r>
              <a:rPr lang="en-AU" sz="2000" dirty="0"/>
              <a:t>The information included in this e-learning hub has been compiled by the Whakatāne District Council to help us and our community on a journey of learning and development. The Council does not own and is not the authors of most of the content included in this hub. The Council has compiled content that we felt to be relevant, engaging and wherever possible to provide a local context. Further information regarding Council’s Climate Change Principles, our Climate Change project or our current engagement opportunities can we found on our project page:</a:t>
            </a:r>
            <a:r>
              <a:rPr lang="mi-NZ" sz="2000" dirty="0"/>
              <a:t>​</a:t>
            </a:r>
          </a:p>
          <a:p>
            <a:pPr marL="0" indent="0" algn="ctr" fontAlgn="base">
              <a:buNone/>
            </a:pPr>
            <a:r>
              <a:rPr lang="mi-NZ" sz="2000" dirty="0"/>
              <a:t> </a:t>
            </a:r>
            <a:r>
              <a:rPr lang="mi-NZ" sz="2000" u="sng" dirty="0">
                <a:hlinkClick r:id="rId3"/>
              </a:rPr>
              <a:t>https://www.whakatane.govt.nz/climate-change</a:t>
            </a:r>
            <a:r>
              <a:rPr lang="mi-NZ" sz="2000" dirty="0"/>
              <a:t> </a:t>
            </a:r>
          </a:p>
          <a:p>
            <a:endParaRPr lang="en-NZ" dirty="0"/>
          </a:p>
        </p:txBody>
      </p:sp>
    </p:spTree>
    <p:extLst>
      <p:ext uri="{BB962C8B-B14F-4D97-AF65-F5344CB8AC3E}">
        <p14:creationId xmlns:p14="http://schemas.microsoft.com/office/powerpoint/2010/main" val="394568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83126" y="1027261"/>
            <a:ext cx="10515600" cy="558785"/>
          </a:xfrm>
        </p:spPr>
        <p:txBody>
          <a:bodyPr>
            <a:normAutofit/>
          </a:bodyPr>
          <a:lstStyle/>
          <a:p>
            <a:r>
              <a:rPr lang="en-NZ" sz="2400" dirty="0">
                <a:solidFill>
                  <a:schemeClr val="tx2"/>
                </a:solidFill>
              </a:rPr>
              <a:t>Module 4: Tools for our response </a:t>
            </a:r>
          </a:p>
        </p:txBody>
      </p:sp>
      <p:sp>
        <p:nvSpPr>
          <p:cNvPr id="9" name="Content Placeholder 8"/>
          <p:cNvSpPr>
            <a:spLocks noGrp="1"/>
          </p:cNvSpPr>
          <p:nvPr>
            <p:ph type="body" idx="1"/>
          </p:nvPr>
        </p:nvSpPr>
        <p:spPr>
          <a:xfrm>
            <a:off x="83126" y="1538095"/>
            <a:ext cx="8809022" cy="4692532"/>
          </a:xfrm>
        </p:spPr>
        <p:txBody>
          <a:bodyPr>
            <a:normAutofit fontScale="25000" lnSpcReduction="20000"/>
          </a:bodyPr>
          <a:lstStyle/>
          <a:p>
            <a:pPr>
              <a:lnSpc>
                <a:spcPct val="120000"/>
              </a:lnSpc>
            </a:pPr>
            <a:r>
              <a:rPr lang="en-NZ" sz="4800" dirty="0">
                <a:solidFill>
                  <a:schemeClr val="tx1"/>
                </a:solidFill>
              </a:rPr>
              <a:t>Topics covered in this module: </a:t>
            </a:r>
          </a:p>
          <a:p>
            <a:pPr>
              <a:lnSpc>
                <a:spcPct val="120000"/>
              </a:lnSpc>
            </a:pPr>
            <a:r>
              <a:rPr lang="en-NZ" sz="4800" dirty="0">
                <a:solidFill>
                  <a:schemeClr val="tx1"/>
                </a:solidFill>
                <a:hlinkClick r:id="rId3" action="ppaction://hlinksldjump"/>
              </a:rPr>
              <a:t>1. Circular economies:</a:t>
            </a:r>
            <a:endParaRPr lang="en-NZ" sz="4800" dirty="0">
              <a:solidFill>
                <a:schemeClr val="tx1"/>
              </a:solidFill>
            </a:endParaRPr>
          </a:p>
          <a:p>
            <a:pPr lvl="1">
              <a:lnSpc>
                <a:spcPct val="120000"/>
              </a:lnSpc>
            </a:pPr>
            <a:r>
              <a:rPr lang="en-NZ" sz="4800" dirty="0">
                <a:solidFill>
                  <a:schemeClr val="tx1"/>
                </a:solidFill>
                <a:hlinkClick r:id="rId4" action="ppaction://hlinksldjump"/>
              </a:rPr>
              <a:t>1.1. The Ellen MacArthur Foundation</a:t>
            </a:r>
            <a:endParaRPr lang="en-NZ" sz="4800" dirty="0">
              <a:solidFill>
                <a:schemeClr val="tx1"/>
              </a:solidFill>
            </a:endParaRPr>
          </a:p>
          <a:p>
            <a:pPr lvl="1">
              <a:lnSpc>
                <a:spcPct val="120000"/>
              </a:lnSpc>
            </a:pPr>
            <a:r>
              <a:rPr lang="en-NZ" sz="4800" dirty="0">
                <a:solidFill>
                  <a:schemeClr val="tx1"/>
                </a:solidFill>
                <a:hlinkClick r:id="rId5" action="ppaction://hlinksldjump"/>
              </a:rPr>
              <a:t>1.2. A solution to build back better: the circular economy </a:t>
            </a:r>
            <a:endParaRPr lang="en-NZ" sz="4800" dirty="0">
              <a:solidFill>
                <a:schemeClr val="tx1"/>
              </a:solidFill>
            </a:endParaRPr>
          </a:p>
          <a:p>
            <a:pPr lvl="1">
              <a:lnSpc>
                <a:spcPct val="120000"/>
              </a:lnSpc>
            </a:pPr>
            <a:r>
              <a:rPr lang="en-NZ" sz="4800" dirty="0">
                <a:solidFill>
                  <a:schemeClr val="tx1"/>
                </a:solidFill>
                <a:hlinkClick r:id="rId6" action="ppaction://hlinksldjump"/>
              </a:rPr>
              <a:t>1.3. The biggest myths around circular economies. </a:t>
            </a:r>
            <a:endParaRPr lang="en-NZ" sz="4800" dirty="0">
              <a:solidFill>
                <a:schemeClr val="tx1"/>
              </a:solidFill>
            </a:endParaRPr>
          </a:p>
          <a:p>
            <a:pPr lvl="1">
              <a:lnSpc>
                <a:spcPct val="120000"/>
              </a:lnSpc>
            </a:pPr>
            <a:r>
              <a:rPr lang="en-NZ" sz="4800" dirty="0">
                <a:solidFill>
                  <a:schemeClr val="tx1"/>
                </a:solidFill>
                <a:hlinkClick r:id="rId7" action="ppaction://hlinksldjump"/>
              </a:rPr>
              <a:t>1.4. An example of circular economies in action </a:t>
            </a:r>
            <a:endParaRPr lang="en-NZ" sz="4800" dirty="0">
              <a:solidFill>
                <a:schemeClr val="tx1"/>
              </a:solidFill>
            </a:endParaRPr>
          </a:p>
          <a:p>
            <a:pPr>
              <a:lnSpc>
                <a:spcPct val="120000"/>
              </a:lnSpc>
            </a:pPr>
            <a:r>
              <a:rPr lang="en-NZ" sz="4800" dirty="0">
                <a:solidFill>
                  <a:schemeClr val="tx1"/>
                </a:solidFill>
                <a:hlinkClick r:id="rId8" action="ppaction://hlinksldjump"/>
              </a:rPr>
              <a:t>2. The DAPP-model (Dynamic Adaptive Pathways Planning) and how to use this model to guide our decision-making </a:t>
            </a:r>
            <a:endParaRPr lang="en-NZ" sz="4800" dirty="0">
              <a:solidFill>
                <a:schemeClr val="tx1"/>
              </a:solidFill>
            </a:endParaRPr>
          </a:p>
          <a:p>
            <a:pPr>
              <a:lnSpc>
                <a:spcPct val="120000"/>
              </a:lnSpc>
            </a:pPr>
            <a:r>
              <a:rPr lang="en-NZ" sz="4800" dirty="0">
                <a:solidFill>
                  <a:schemeClr val="tx1"/>
                </a:solidFill>
              </a:rPr>
              <a:t>           </a:t>
            </a:r>
            <a:r>
              <a:rPr lang="en-NZ" sz="4800" dirty="0">
                <a:solidFill>
                  <a:schemeClr val="tx1"/>
                </a:solidFill>
                <a:hlinkClick r:id="rId9" action="ppaction://hlinksldjump"/>
              </a:rPr>
              <a:t>2.1. Deep South Challenge Research: Supporting decision making through adaptive tools in a changing climate </a:t>
            </a:r>
            <a:endParaRPr lang="en-NZ" sz="4800" dirty="0">
              <a:solidFill>
                <a:schemeClr val="tx1"/>
              </a:solidFill>
            </a:endParaRPr>
          </a:p>
          <a:p>
            <a:pPr>
              <a:lnSpc>
                <a:spcPct val="120000"/>
              </a:lnSpc>
            </a:pPr>
            <a:r>
              <a:rPr lang="en-NZ" sz="4800" dirty="0">
                <a:solidFill>
                  <a:schemeClr val="tx1"/>
                </a:solidFill>
                <a:hlinkClick r:id="rId10" action="ppaction://hlinksldjump"/>
              </a:rPr>
              <a:t>3. What’s the deal with carbon?</a:t>
            </a:r>
            <a:r>
              <a:rPr lang="en-NZ" sz="4800" dirty="0">
                <a:solidFill>
                  <a:schemeClr val="tx1"/>
                </a:solidFill>
              </a:rPr>
              <a:t>	</a:t>
            </a:r>
          </a:p>
          <a:p>
            <a:pPr lvl="1">
              <a:lnSpc>
                <a:spcPct val="120000"/>
              </a:lnSpc>
            </a:pPr>
            <a:r>
              <a:rPr lang="en-NZ" sz="4800" dirty="0">
                <a:solidFill>
                  <a:schemeClr val="tx1"/>
                </a:solidFill>
                <a:hlinkClick r:id="rId11" action="ppaction://hlinksldjump"/>
              </a:rPr>
              <a:t>3.1. Carbon concentrations in the atmosphere have increased over time </a:t>
            </a:r>
            <a:endParaRPr lang="en-NZ" sz="4800" dirty="0">
              <a:solidFill>
                <a:schemeClr val="tx1"/>
              </a:solidFill>
            </a:endParaRPr>
          </a:p>
          <a:p>
            <a:pPr lvl="1">
              <a:lnSpc>
                <a:spcPct val="120000"/>
              </a:lnSpc>
            </a:pPr>
            <a:r>
              <a:rPr lang="en-NZ" sz="4800" dirty="0">
                <a:solidFill>
                  <a:schemeClr val="tx1"/>
                </a:solidFill>
                <a:hlinkClick r:id="rId12" action="ppaction://hlinksldjump"/>
              </a:rPr>
              <a:t>3.2. Transitioning into a low emission economy </a:t>
            </a:r>
            <a:endParaRPr lang="en-NZ" sz="4800" dirty="0">
              <a:solidFill>
                <a:schemeClr val="tx1"/>
              </a:solidFill>
            </a:endParaRPr>
          </a:p>
          <a:p>
            <a:pPr lvl="1">
              <a:lnSpc>
                <a:spcPct val="120000"/>
              </a:lnSpc>
            </a:pPr>
            <a:r>
              <a:rPr lang="en-NZ" sz="4800" dirty="0">
                <a:solidFill>
                  <a:schemeClr val="tx1"/>
                </a:solidFill>
                <a:hlinkClick r:id="rId13" action="ppaction://hlinksldjump"/>
              </a:rPr>
              <a:t>3.3. Carbon pricing, explained with chickens </a:t>
            </a:r>
            <a:endParaRPr lang="en-NZ" sz="4800" dirty="0">
              <a:solidFill>
                <a:schemeClr val="tx1"/>
              </a:solidFill>
            </a:endParaRPr>
          </a:p>
          <a:p>
            <a:pPr lvl="1">
              <a:lnSpc>
                <a:spcPct val="120000"/>
              </a:lnSpc>
            </a:pPr>
            <a:r>
              <a:rPr lang="en-NZ" sz="4800" dirty="0">
                <a:solidFill>
                  <a:schemeClr val="tx1"/>
                </a:solidFill>
                <a:hlinkClick r:id="rId14" action="ppaction://hlinksldjump"/>
              </a:rPr>
              <a:t>3.4. The NZ Emission Trading Scheme (ETS) </a:t>
            </a:r>
            <a:endParaRPr lang="en-NZ" sz="4800" dirty="0">
              <a:solidFill>
                <a:schemeClr val="tx1"/>
              </a:solidFill>
            </a:endParaRPr>
          </a:p>
          <a:p>
            <a:pPr lvl="1">
              <a:lnSpc>
                <a:spcPct val="120000"/>
              </a:lnSpc>
            </a:pPr>
            <a:r>
              <a:rPr lang="en-NZ" sz="4800" dirty="0">
                <a:solidFill>
                  <a:schemeClr val="tx1"/>
                </a:solidFill>
                <a:hlinkClick r:id="rId15" action="ppaction://hlinksldjump"/>
              </a:rPr>
              <a:t>3.5. The Carbon Landscape Theory</a:t>
            </a:r>
            <a:endParaRPr lang="en-NZ" sz="4800" dirty="0">
              <a:solidFill>
                <a:schemeClr val="tx1"/>
              </a:solidFill>
            </a:endParaRPr>
          </a:p>
          <a:p>
            <a:pPr lvl="1">
              <a:lnSpc>
                <a:spcPct val="120000"/>
              </a:lnSpc>
            </a:pPr>
            <a:r>
              <a:rPr lang="en-NZ" sz="4800" dirty="0">
                <a:solidFill>
                  <a:schemeClr val="tx1"/>
                </a:solidFill>
                <a:hlinkClick r:id="rId16" action="ppaction://hlinksldjump"/>
              </a:rPr>
              <a:t>3.6. Count your carbs </a:t>
            </a:r>
            <a:endParaRPr lang="en-NZ" sz="4800" dirty="0">
              <a:solidFill>
                <a:schemeClr val="tx1"/>
              </a:solidFill>
            </a:endParaRPr>
          </a:p>
          <a:p>
            <a:pPr lvl="1">
              <a:lnSpc>
                <a:spcPct val="120000"/>
              </a:lnSpc>
            </a:pPr>
            <a:r>
              <a:rPr lang="en-NZ" sz="4800" dirty="0">
                <a:solidFill>
                  <a:schemeClr val="tx1"/>
                </a:solidFill>
                <a:hlinkClick r:id="rId17" action="ppaction://hlinksldjump"/>
              </a:rPr>
              <a:t>3.7. What can you do to reduce your carbon footprint </a:t>
            </a:r>
            <a:endParaRPr lang="en-NZ" sz="4800" dirty="0">
              <a:solidFill>
                <a:schemeClr val="tx1"/>
              </a:solidFill>
            </a:endParaRPr>
          </a:p>
          <a:p>
            <a:pPr lvl="1">
              <a:lnSpc>
                <a:spcPct val="120000"/>
              </a:lnSpc>
            </a:pPr>
            <a:r>
              <a:rPr lang="en-NZ" sz="4800" dirty="0">
                <a:solidFill>
                  <a:schemeClr val="tx1"/>
                </a:solidFill>
                <a:hlinkClick r:id="rId18" action="ppaction://hlinksldjump"/>
              </a:rPr>
              <a:t>3.8. COVID-19 and carbon emissions </a:t>
            </a:r>
            <a:endParaRPr lang="en-NZ" sz="4800" dirty="0">
              <a:solidFill>
                <a:schemeClr val="tx1"/>
              </a:solidFill>
            </a:endParaRPr>
          </a:p>
          <a:p>
            <a:endParaRPr lang="en-NZ" sz="1800" dirty="0">
              <a:solidFill>
                <a:schemeClr val="tx2"/>
              </a:solidFill>
            </a:endParaRPr>
          </a:p>
          <a:p>
            <a:endParaRPr lang="en-NZ" dirty="0">
              <a:solidFill>
                <a:schemeClr val="tx2"/>
              </a:solidFill>
            </a:endParaRPr>
          </a:p>
        </p:txBody>
      </p:sp>
      <p:sp>
        <p:nvSpPr>
          <p:cNvPr id="2" name="TextBox 1"/>
          <p:cNvSpPr txBox="1"/>
          <p:nvPr/>
        </p:nvSpPr>
        <p:spPr>
          <a:xfrm>
            <a:off x="8455937" y="4984295"/>
            <a:ext cx="3521797" cy="1015663"/>
          </a:xfrm>
          <a:prstGeom prst="rect">
            <a:avLst/>
          </a:prstGeom>
          <a:noFill/>
          <a:ln w="19050">
            <a:solidFill>
              <a:schemeClr val="tx1"/>
            </a:solidFill>
          </a:ln>
        </p:spPr>
        <p:txBody>
          <a:bodyPr wrap="square" rtlCol="0">
            <a:spAutoFit/>
          </a:bodyPr>
          <a:lstStyle/>
          <a:p>
            <a:pPr algn="ctr"/>
            <a:r>
              <a:rPr lang="en-NZ" sz="1200" u="sng" dirty="0"/>
              <a:t>Learning statement for this module</a:t>
            </a:r>
          </a:p>
          <a:p>
            <a:pPr algn="ctr"/>
            <a:endParaRPr lang="en-NZ" sz="1200" dirty="0"/>
          </a:p>
          <a:p>
            <a:pPr algn="ctr"/>
            <a:r>
              <a:rPr lang="en-NZ" sz="1200" dirty="0"/>
              <a:t>What tools can we use to mitigate our emissions and environmental impact and be adaptive in our decision-making?</a:t>
            </a:r>
          </a:p>
        </p:txBody>
      </p:sp>
      <p:sp>
        <p:nvSpPr>
          <p:cNvPr id="3" name="Rectangle 2"/>
          <p:cNvSpPr/>
          <p:nvPr/>
        </p:nvSpPr>
        <p:spPr>
          <a:xfrm>
            <a:off x="83126" y="6306235"/>
            <a:ext cx="10981113" cy="338554"/>
          </a:xfrm>
          <a:prstGeom prst="rect">
            <a:avLst/>
          </a:prstGeom>
        </p:spPr>
        <p:txBody>
          <a:bodyPr wrap="square">
            <a:spAutoFit/>
          </a:bodyPr>
          <a:lstStyle/>
          <a:p>
            <a:pPr lvl="0">
              <a:defRPr/>
            </a:pPr>
            <a:r>
              <a:rPr lang="en-NZ" sz="1400" dirty="0">
                <a:solidFill>
                  <a:prstClr val="black"/>
                </a:solidFill>
              </a:rPr>
              <a:t>Followed by a short survey to reflect on your comfort levels with the concepts covered in this module</a:t>
            </a:r>
            <a:r>
              <a:rPr lang="en-NZ" sz="1600" dirty="0">
                <a:solidFill>
                  <a:prstClr val="black"/>
                </a:solidFill>
              </a:rPr>
              <a:t>. </a:t>
            </a:r>
          </a:p>
        </p:txBody>
      </p:sp>
      <p:pic>
        <p:nvPicPr>
          <p:cNvPr id="6" name="Picture 5"/>
          <p:cNvPicPr>
            <a:picLocks noChangeAspect="1"/>
          </p:cNvPicPr>
          <p:nvPr/>
        </p:nvPicPr>
        <p:blipFill rotWithShape="1">
          <a:blip r:embed="rId19"/>
          <a:srcRect t="898"/>
          <a:stretch/>
        </p:blipFill>
        <p:spPr>
          <a:xfrm>
            <a:off x="8455937" y="1391851"/>
            <a:ext cx="3521797" cy="3456183"/>
          </a:xfrm>
          <a:prstGeom prst="rect">
            <a:avLst/>
          </a:prstGeom>
        </p:spPr>
      </p:pic>
    </p:spTree>
    <p:extLst>
      <p:ext uri="{BB962C8B-B14F-4D97-AF65-F5344CB8AC3E}">
        <p14:creationId xmlns:p14="http://schemas.microsoft.com/office/powerpoint/2010/main" val="84993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484" y="1241995"/>
            <a:ext cx="5245729" cy="441950"/>
          </a:xfrm>
        </p:spPr>
        <p:txBody>
          <a:bodyPr>
            <a:normAutofit/>
          </a:bodyPr>
          <a:lstStyle/>
          <a:p>
            <a:r>
              <a:rPr lang="en-NZ" sz="2000" dirty="0">
                <a:solidFill>
                  <a:schemeClr val="tx2"/>
                </a:solidFill>
              </a:rPr>
              <a:t>1. Circular economies </a:t>
            </a:r>
          </a:p>
        </p:txBody>
      </p:sp>
      <p:sp>
        <p:nvSpPr>
          <p:cNvPr id="5" name="Content Placeholder 4"/>
          <p:cNvSpPr>
            <a:spLocks noGrp="1"/>
          </p:cNvSpPr>
          <p:nvPr>
            <p:ph idx="1"/>
          </p:nvPr>
        </p:nvSpPr>
        <p:spPr>
          <a:xfrm>
            <a:off x="60484" y="1683945"/>
            <a:ext cx="5425916" cy="3693813"/>
          </a:xfrm>
        </p:spPr>
        <p:txBody>
          <a:bodyPr>
            <a:noAutofit/>
          </a:bodyPr>
          <a:lstStyle/>
          <a:p>
            <a:pPr marL="0" indent="0">
              <a:buNone/>
            </a:pPr>
            <a:r>
              <a:rPr lang="en-NZ" sz="1200" dirty="0"/>
              <a:t>The essential concept at the heart of the circular economy is to ensure we can unmake everything we make.</a:t>
            </a:r>
          </a:p>
          <a:p>
            <a:pPr marL="0" indent="0">
              <a:buNone/>
            </a:pPr>
            <a:r>
              <a:rPr lang="en-NZ" sz="1200" dirty="0"/>
              <a:t>Growing international research and evidence shows numerous benefits over the traditional linear economy.</a:t>
            </a:r>
          </a:p>
          <a:p>
            <a:pPr marL="0" indent="0">
              <a:buNone/>
            </a:pPr>
            <a:r>
              <a:rPr lang="en-NZ" sz="1200" dirty="0"/>
              <a:t>These include:</a:t>
            </a:r>
          </a:p>
          <a:p>
            <a:r>
              <a:rPr lang="en-NZ" sz="1200" dirty="0"/>
              <a:t>Long-term cost savings</a:t>
            </a:r>
          </a:p>
          <a:p>
            <a:r>
              <a:rPr lang="en-NZ" sz="1200" dirty="0"/>
              <a:t>Increased local job opportunities</a:t>
            </a:r>
          </a:p>
          <a:p>
            <a:r>
              <a:rPr lang="en-NZ" sz="1200" dirty="0"/>
              <a:t>Encouragement of technical innovation</a:t>
            </a:r>
          </a:p>
          <a:p>
            <a:r>
              <a:rPr lang="en-NZ" sz="1200" dirty="0"/>
              <a:t>Reducing the amount of harmful waste produced</a:t>
            </a:r>
          </a:p>
          <a:p>
            <a:r>
              <a:rPr lang="en-NZ" sz="1200" dirty="0"/>
              <a:t>Reversing our impacts on climate change.</a:t>
            </a:r>
          </a:p>
          <a:p>
            <a:r>
              <a:rPr lang="en-NZ" sz="1200" dirty="0"/>
              <a:t>When a product’s component materials are reused rather than put in a landfill, not only is that material no longer waste but new raw materials are not required to be extracted.</a:t>
            </a:r>
          </a:p>
          <a:p>
            <a:pPr marL="0" indent="0">
              <a:buNone/>
            </a:pPr>
            <a:r>
              <a:rPr lang="en-NZ" sz="900" dirty="0"/>
              <a:t> </a:t>
            </a:r>
          </a:p>
        </p:txBody>
      </p:sp>
      <p:pic>
        <p:nvPicPr>
          <p:cNvPr id="8" name="Picture 7"/>
          <p:cNvPicPr>
            <a:picLocks noChangeAspect="1"/>
          </p:cNvPicPr>
          <p:nvPr/>
        </p:nvPicPr>
        <p:blipFill>
          <a:blip r:embed="rId4"/>
          <a:stretch>
            <a:fillRect/>
          </a:stretch>
        </p:blipFill>
        <p:spPr>
          <a:xfrm>
            <a:off x="364855" y="4991268"/>
            <a:ext cx="5049118" cy="973703"/>
          </a:xfrm>
          <a:prstGeom prst="rect">
            <a:avLst/>
          </a:prstGeom>
        </p:spPr>
      </p:pic>
      <p:pic>
        <p:nvPicPr>
          <p:cNvPr id="9" name="zCRKvDyyHmI"/>
          <p:cNvPicPr>
            <a:picLocks noRot="1" noChangeAspect="1"/>
          </p:cNvPicPr>
          <p:nvPr>
            <a:videoFile r:link="rId1"/>
          </p:nvPr>
        </p:nvPicPr>
        <p:blipFill>
          <a:blip r:embed="rId5"/>
          <a:stretch>
            <a:fillRect/>
          </a:stretch>
        </p:blipFill>
        <p:spPr>
          <a:xfrm>
            <a:off x="5802541" y="1623940"/>
            <a:ext cx="6192569" cy="3483320"/>
          </a:xfrm>
          <a:prstGeom prst="rect">
            <a:avLst/>
          </a:prstGeom>
        </p:spPr>
      </p:pic>
      <p:sp>
        <p:nvSpPr>
          <p:cNvPr id="10" name="Content Placeholder 4"/>
          <p:cNvSpPr txBox="1">
            <a:spLocks/>
          </p:cNvSpPr>
          <p:nvPr/>
        </p:nvSpPr>
        <p:spPr>
          <a:xfrm>
            <a:off x="5718344" y="5107260"/>
            <a:ext cx="2837507" cy="26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sz="1100" dirty="0">
                <a:solidFill>
                  <a:schemeClr val="tx2"/>
                </a:solidFill>
                <a:hlinkClick r:id="rId6"/>
              </a:rPr>
              <a:t>https://youtu.be/zCRKvDyyHmI</a:t>
            </a:r>
            <a:r>
              <a:rPr lang="mi-NZ" sz="1100" dirty="0">
                <a:solidFill>
                  <a:schemeClr val="tx2"/>
                </a:solidFill>
              </a:rPr>
              <a:t> (12.05.2020)</a:t>
            </a:r>
            <a:endParaRPr lang="en-NZ" sz="1100" dirty="0">
              <a:solidFill>
                <a:schemeClr val="tx2"/>
              </a:solidFill>
            </a:endParaRPr>
          </a:p>
        </p:txBody>
      </p:sp>
      <p:pic>
        <p:nvPicPr>
          <p:cNvPr id="1028" name="Picture 4" descr="Packaging Innovation and Design for a Circular Economy | IOM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7311" y="2564369"/>
            <a:ext cx="1602463" cy="1602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artoon Doodle Alarm Clock #Doodle, #Cartoon, #Clock, #Alarm (With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2541" y="5535062"/>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62442" y="5612792"/>
            <a:ext cx="1098109" cy="307777"/>
          </a:xfrm>
          <a:prstGeom prst="rect">
            <a:avLst/>
          </a:prstGeom>
          <a:noFill/>
        </p:spPr>
        <p:txBody>
          <a:bodyPr wrap="square" rtlCol="0">
            <a:spAutoFit/>
          </a:bodyPr>
          <a:lstStyle/>
          <a:p>
            <a:r>
              <a:rPr lang="en-NZ" sz="1400" dirty="0"/>
              <a:t>4min</a:t>
            </a:r>
          </a:p>
        </p:txBody>
      </p:sp>
    </p:spTree>
    <p:extLst>
      <p:ext uri="{BB962C8B-B14F-4D97-AF65-F5344CB8AC3E}">
        <p14:creationId xmlns:p14="http://schemas.microsoft.com/office/powerpoint/2010/main" val="265520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235" y="1209956"/>
            <a:ext cx="3747381" cy="528309"/>
          </a:xfrm>
        </p:spPr>
        <p:txBody>
          <a:bodyPr>
            <a:normAutofit/>
          </a:bodyPr>
          <a:lstStyle/>
          <a:p>
            <a:r>
              <a:rPr lang="en-NZ" sz="1600" dirty="0">
                <a:solidFill>
                  <a:schemeClr val="tx2"/>
                </a:solidFill>
                <a:latin typeface="+mn-lt"/>
              </a:rPr>
              <a:t>1.1. The Ellen MacArthur Foundation </a:t>
            </a:r>
          </a:p>
        </p:txBody>
      </p:sp>
      <p:sp>
        <p:nvSpPr>
          <p:cNvPr id="5" name="Content Placeholder 4"/>
          <p:cNvSpPr>
            <a:spLocks noGrp="1"/>
          </p:cNvSpPr>
          <p:nvPr>
            <p:ph idx="1"/>
          </p:nvPr>
        </p:nvSpPr>
        <p:spPr>
          <a:xfrm>
            <a:off x="213994" y="1780908"/>
            <a:ext cx="4656769" cy="812724"/>
          </a:xfrm>
        </p:spPr>
        <p:txBody>
          <a:bodyPr>
            <a:normAutofit/>
          </a:bodyPr>
          <a:lstStyle/>
          <a:p>
            <a:pPr marL="0" indent="0">
              <a:buNone/>
            </a:pPr>
            <a:r>
              <a:rPr lang="en-NZ" sz="1400" dirty="0"/>
              <a:t>The Ellen MacArthur Foundation works to inspire a generation to re-think, re-design and build a positive future circular economy </a:t>
            </a:r>
          </a:p>
        </p:txBody>
      </p:sp>
      <p:pic>
        <p:nvPicPr>
          <p:cNvPr id="2" name="ooIxHVXgLbc"/>
          <p:cNvPicPr>
            <a:picLocks noRot="1" noChangeAspect="1"/>
          </p:cNvPicPr>
          <p:nvPr>
            <a:videoFile r:link="rId1"/>
          </p:nvPr>
        </p:nvPicPr>
        <p:blipFill>
          <a:blip r:embed="rId4"/>
          <a:stretch>
            <a:fillRect/>
          </a:stretch>
        </p:blipFill>
        <p:spPr>
          <a:xfrm>
            <a:off x="5075247" y="1412341"/>
            <a:ext cx="6876082" cy="3867796"/>
          </a:xfrm>
          <a:prstGeom prst="rect">
            <a:avLst/>
          </a:prstGeom>
        </p:spPr>
      </p:pic>
      <p:sp>
        <p:nvSpPr>
          <p:cNvPr id="3" name="TextBox 2"/>
          <p:cNvSpPr txBox="1"/>
          <p:nvPr/>
        </p:nvSpPr>
        <p:spPr>
          <a:xfrm>
            <a:off x="5002820" y="5280137"/>
            <a:ext cx="4979407" cy="261610"/>
          </a:xfrm>
          <a:prstGeom prst="rect">
            <a:avLst/>
          </a:prstGeom>
          <a:noFill/>
        </p:spPr>
        <p:txBody>
          <a:bodyPr wrap="square" rtlCol="0">
            <a:spAutoFit/>
          </a:bodyPr>
          <a:lstStyle/>
          <a:p>
            <a:r>
              <a:rPr lang="en-NZ" sz="1100" dirty="0">
                <a:hlinkClick r:id="rId5"/>
              </a:rPr>
              <a:t>https://youtu.be/ooIxHVXgLbc</a:t>
            </a:r>
            <a:r>
              <a:rPr lang="en-NZ" sz="1100" dirty="0"/>
              <a:t> (12/05/2020) </a:t>
            </a:r>
          </a:p>
        </p:txBody>
      </p:sp>
      <p:sp>
        <p:nvSpPr>
          <p:cNvPr id="6" name="TextBox 5"/>
          <p:cNvSpPr txBox="1"/>
          <p:nvPr/>
        </p:nvSpPr>
        <p:spPr>
          <a:xfrm>
            <a:off x="82235" y="6210556"/>
            <a:ext cx="9704561" cy="523220"/>
          </a:xfrm>
          <a:prstGeom prst="rect">
            <a:avLst/>
          </a:prstGeom>
          <a:noFill/>
        </p:spPr>
        <p:txBody>
          <a:bodyPr wrap="square" rtlCol="0">
            <a:spAutoFit/>
          </a:bodyPr>
          <a:lstStyle/>
          <a:p>
            <a:r>
              <a:rPr lang="en-NZ" sz="1400" dirty="0"/>
              <a:t>More information on the Ellen MacArthur Foundation: </a:t>
            </a:r>
          </a:p>
          <a:p>
            <a:r>
              <a:rPr lang="en-NZ" sz="1400" dirty="0"/>
              <a:t>https://www.ellenmacarthurfoundation.org/</a:t>
            </a:r>
          </a:p>
        </p:txBody>
      </p:sp>
      <p:sp>
        <p:nvSpPr>
          <p:cNvPr id="8" name="TextBox 7"/>
          <p:cNvSpPr txBox="1"/>
          <p:nvPr/>
        </p:nvSpPr>
        <p:spPr>
          <a:xfrm>
            <a:off x="603061" y="5537489"/>
            <a:ext cx="808737" cy="307777"/>
          </a:xfrm>
          <a:prstGeom prst="rect">
            <a:avLst/>
          </a:prstGeom>
          <a:noFill/>
        </p:spPr>
        <p:txBody>
          <a:bodyPr wrap="square" rtlCol="0">
            <a:spAutoFit/>
          </a:bodyPr>
          <a:lstStyle/>
          <a:p>
            <a:r>
              <a:rPr lang="en-NZ" sz="1400" dirty="0"/>
              <a:t>15min</a:t>
            </a:r>
          </a:p>
        </p:txBody>
      </p:sp>
      <p:pic>
        <p:nvPicPr>
          <p:cNvPr id="9"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745" y="5473162"/>
            <a:ext cx="426316" cy="436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WC - Ellen MacArthur Found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6423" y="6258683"/>
            <a:ext cx="1671100" cy="426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8140" y="2666592"/>
            <a:ext cx="4254292" cy="2308324"/>
          </a:xfrm>
          <a:prstGeom prst="rect">
            <a:avLst/>
          </a:prstGeom>
          <a:noFill/>
        </p:spPr>
        <p:txBody>
          <a:bodyPr wrap="square" rtlCol="0">
            <a:spAutoFit/>
          </a:bodyPr>
          <a:lstStyle/>
          <a:p>
            <a:r>
              <a:rPr lang="en-NZ" sz="1400" dirty="0"/>
              <a:t>“What do you learn when you sail around the world on your own? When solo sailor Ellen MacArthur circled the globe – carrying everything she needed with her – she came back with new insight into the way the world works, as a place of interlocking cycles and finite resources, where the decisions we make today affect what's left for tomorrow. She proposes a bold new way to see the world's economic systems: not as linear, but as circular, where everything comes around.” </a:t>
            </a:r>
            <a:r>
              <a:rPr lang="en-NZ" dirty="0"/>
              <a:t/>
            </a:r>
            <a:br>
              <a:rPr lang="en-NZ" dirty="0"/>
            </a:br>
            <a:endParaRPr lang="en-NZ" dirty="0"/>
          </a:p>
        </p:txBody>
      </p:sp>
    </p:spTree>
    <p:extLst>
      <p:ext uri="{BB962C8B-B14F-4D97-AF65-F5344CB8AC3E}">
        <p14:creationId xmlns:p14="http://schemas.microsoft.com/office/powerpoint/2010/main" val="411923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13923" y="1237484"/>
            <a:ext cx="5399639" cy="459417"/>
          </a:xfrm>
        </p:spPr>
        <p:txBody>
          <a:bodyPr>
            <a:normAutofit fontScale="90000"/>
          </a:bodyPr>
          <a:lstStyle/>
          <a:p>
            <a:r>
              <a:rPr lang="fi-FI" sz="1800" dirty="0">
                <a:solidFill>
                  <a:schemeClr val="tx2"/>
                </a:solidFill>
                <a:latin typeface="+mn-lt"/>
              </a:rPr>
              <a:t>1.2. A solution to build back better:</a:t>
            </a:r>
            <a:r>
              <a:rPr lang="en-NZ" sz="1800" dirty="0">
                <a:solidFill>
                  <a:schemeClr val="tx2"/>
                </a:solidFill>
                <a:latin typeface="+mn-lt"/>
              </a:rPr>
              <a:t> the circular economy  </a:t>
            </a:r>
          </a:p>
        </p:txBody>
      </p:sp>
      <p:pic>
        <p:nvPicPr>
          <p:cNvPr id="13" name="Picture 12"/>
          <p:cNvPicPr>
            <a:picLocks noChangeAspect="1"/>
          </p:cNvPicPr>
          <p:nvPr/>
        </p:nvPicPr>
        <p:blipFill>
          <a:blip r:embed="rId3"/>
          <a:stretch>
            <a:fillRect/>
          </a:stretch>
        </p:blipFill>
        <p:spPr>
          <a:xfrm>
            <a:off x="9125894" y="1379059"/>
            <a:ext cx="2757028" cy="4447836"/>
          </a:xfrm>
          <a:prstGeom prst="rect">
            <a:avLst/>
          </a:prstGeom>
        </p:spPr>
      </p:pic>
      <p:pic>
        <p:nvPicPr>
          <p:cNvPr id="14" name="Picture 13"/>
          <p:cNvPicPr>
            <a:picLocks noChangeAspect="1"/>
          </p:cNvPicPr>
          <p:nvPr/>
        </p:nvPicPr>
        <p:blipFill>
          <a:blip r:embed="rId4"/>
          <a:stretch>
            <a:fillRect/>
          </a:stretch>
        </p:blipFill>
        <p:spPr>
          <a:xfrm>
            <a:off x="5118414" y="2457780"/>
            <a:ext cx="3790196" cy="2290394"/>
          </a:xfrm>
          <a:prstGeom prst="rect">
            <a:avLst/>
          </a:prstGeom>
        </p:spPr>
      </p:pic>
      <p:sp>
        <p:nvSpPr>
          <p:cNvPr id="15" name="TextBox 14"/>
          <p:cNvSpPr txBox="1"/>
          <p:nvPr/>
        </p:nvSpPr>
        <p:spPr>
          <a:xfrm>
            <a:off x="113923" y="6237838"/>
            <a:ext cx="8899556" cy="523220"/>
          </a:xfrm>
          <a:prstGeom prst="rect">
            <a:avLst/>
          </a:prstGeom>
          <a:noFill/>
        </p:spPr>
        <p:txBody>
          <a:bodyPr wrap="square" rtlCol="0">
            <a:spAutoFit/>
          </a:bodyPr>
          <a:lstStyle/>
          <a:p>
            <a:r>
              <a:rPr lang="en-NZ" sz="1400" dirty="0"/>
              <a:t>Read the full statement: </a:t>
            </a:r>
          </a:p>
          <a:p>
            <a:r>
              <a:rPr lang="en-NZ" sz="1400" dirty="0">
                <a:hlinkClick r:id="rId5"/>
              </a:rPr>
              <a:t>https://www.ellenmacarthurfoundation.org/assets/downloads/emf-joint-statement.pdf</a:t>
            </a:r>
            <a:endParaRPr lang="en-NZ" sz="1400" dirty="0"/>
          </a:p>
        </p:txBody>
      </p:sp>
      <p:pic>
        <p:nvPicPr>
          <p:cNvPr id="16" name="Picture 4" descr="UWC - Ellen MacArthur Found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96423" y="6258683"/>
            <a:ext cx="1671100" cy="42696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00874" y="1760527"/>
            <a:ext cx="4573508" cy="4185761"/>
          </a:xfrm>
          <a:prstGeom prst="rect">
            <a:avLst/>
          </a:prstGeom>
        </p:spPr>
        <p:txBody>
          <a:bodyPr wrap="square">
            <a:spAutoFit/>
          </a:bodyPr>
          <a:lstStyle/>
          <a:p>
            <a:r>
              <a:rPr lang="en-NZ" sz="1400" dirty="0">
                <a:solidFill>
                  <a:srgbClr val="333333"/>
                </a:solidFill>
              </a:rPr>
              <a:t>Policymakers, CEOs, and other influential individuals are highlighting the circular economy as a solution to build back better in response to the economic impact of the coronavirus pandemic.</a:t>
            </a:r>
          </a:p>
          <a:p>
            <a:endParaRPr lang="en-NZ" sz="1400" dirty="0">
              <a:solidFill>
                <a:srgbClr val="333333"/>
              </a:solidFill>
            </a:endParaRPr>
          </a:p>
          <a:p>
            <a:r>
              <a:rPr lang="en-NZ" sz="1400" dirty="0"/>
              <a:t>As the world faces unprecedented challenges, the signatories have stated that they are more committed than ever to accelerating the transition to a circular economy — creating solutions for plastics, fashion, food, finance, and beyond that combine economic opportunity with benefits to wider society and the environment.</a:t>
            </a:r>
          </a:p>
          <a:p>
            <a:endParaRPr lang="en-NZ" sz="1400" dirty="0"/>
          </a:p>
          <a:p>
            <a:r>
              <a:rPr lang="en-NZ" sz="1400" dirty="0"/>
              <a:t>The statement further calls on businesses and governments around the world to join the journey towards a circular economy — to invest in circular economy solutions and raise the ambition level of circular economy targets.</a:t>
            </a:r>
          </a:p>
          <a:p>
            <a:endParaRPr lang="en-NZ" sz="1400" dirty="0"/>
          </a:p>
          <a:p>
            <a:r>
              <a:rPr lang="en-NZ" sz="1400" dirty="0"/>
              <a:t>It’s time to step up, not step back.</a:t>
            </a:r>
          </a:p>
          <a:p>
            <a:endParaRPr lang="en-NZ" sz="1400" dirty="0"/>
          </a:p>
        </p:txBody>
      </p:sp>
    </p:spTree>
    <p:extLst>
      <p:ext uri="{BB962C8B-B14F-4D97-AF65-F5344CB8AC3E}">
        <p14:creationId xmlns:p14="http://schemas.microsoft.com/office/powerpoint/2010/main" val="169355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5243" y="1226003"/>
            <a:ext cx="7626791" cy="575472"/>
          </a:xfrm>
        </p:spPr>
        <p:txBody>
          <a:bodyPr>
            <a:normAutofit/>
          </a:bodyPr>
          <a:lstStyle/>
          <a:p>
            <a:r>
              <a:rPr lang="en-NZ" sz="1600" dirty="0">
                <a:solidFill>
                  <a:schemeClr val="tx2"/>
                </a:solidFill>
                <a:latin typeface="+mn-lt"/>
              </a:rPr>
              <a:t>1.3. The biggest myths around circular economies </a:t>
            </a:r>
          </a:p>
        </p:txBody>
      </p:sp>
      <p:sp>
        <p:nvSpPr>
          <p:cNvPr id="5" name="Content Placeholder 4"/>
          <p:cNvSpPr>
            <a:spLocks noGrp="1"/>
          </p:cNvSpPr>
          <p:nvPr>
            <p:ph idx="1"/>
          </p:nvPr>
        </p:nvSpPr>
        <p:spPr>
          <a:xfrm>
            <a:off x="105243" y="1801475"/>
            <a:ext cx="5453585" cy="2878590"/>
          </a:xfrm>
        </p:spPr>
        <p:txBody>
          <a:bodyPr>
            <a:noAutofit/>
          </a:bodyPr>
          <a:lstStyle/>
          <a:p>
            <a:pPr marL="0" indent="0">
              <a:buNone/>
            </a:pPr>
            <a:r>
              <a:rPr lang="en-NZ" sz="1400" u="sng" dirty="0"/>
              <a:t>Extract from the article:</a:t>
            </a:r>
          </a:p>
          <a:p>
            <a:pPr marL="0" indent="0">
              <a:buNone/>
            </a:pPr>
            <a:r>
              <a:rPr lang="en-NZ" sz="1400" b="1" dirty="0"/>
              <a:t>“Perception:</a:t>
            </a:r>
            <a:r>
              <a:rPr lang="en-NZ" sz="1400" dirty="0"/>
              <a:t> </a:t>
            </a:r>
            <a:r>
              <a:rPr lang="en-NZ" sz="1400" b="1" dirty="0"/>
              <a:t>the circular economy is just another way to describe recycling</a:t>
            </a:r>
            <a:endParaRPr lang="en-NZ" sz="1400" dirty="0"/>
          </a:p>
          <a:p>
            <a:pPr marL="0" indent="0">
              <a:buNone/>
            </a:pPr>
            <a:r>
              <a:rPr lang="en-NZ" sz="1400" b="1" dirty="0"/>
              <a:t>Reality:</a:t>
            </a:r>
            <a:r>
              <a:rPr lang="en-NZ" sz="1400" dirty="0"/>
              <a:t> The circular economy is much more than recycling. A linear economy makes, uses and disposes materials. The circular economy looks at all the options across the chain to use as few resources as possible in the first place, keep resources in circulation for as long as possible, extract the maximum value from them while in use, then recover and regenerate products at the end of service life. This means designing products for longevity with </a:t>
            </a:r>
            <a:r>
              <a:rPr lang="en-NZ" sz="1400" dirty="0" err="1"/>
              <a:t>repairability</a:t>
            </a:r>
            <a:r>
              <a:rPr lang="en-NZ" sz="1400" dirty="0"/>
              <a:t> in mind so that materials can be easily dismantled and recycled, not to mention the alternative business models that encompass trade-ins, sharing models and service packages.”</a:t>
            </a:r>
          </a:p>
          <a:p>
            <a:pPr marL="0" indent="0">
              <a:buNone/>
            </a:pPr>
            <a:endParaRPr lang="en-NZ" sz="1400" dirty="0"/>
          </a:p>
        </p:txBody>
      </p:sp>
      <p:pic>
        <p:nvPicPr>
          <p:cNvPr id="2" name="Picture 1"/>
          <p:cNvPicPr>
            <a:picLocks noChangeAspect="1"/>
          </p:cNvPicPr>
          <p:nvPr/>
        </p:nvPicPr>
        <p:blipFill>
          <a:blip r:embed="rId3"/>
          <a:stretch>
            <a:fillRect/>
          </a:stretch>
        </p:blipFill>
        <p:spPr>
          <a:xfrm>
            <a:off x="5664071" y="1754732"/>
            <a:ext cx="6266502" cy="3773922"/>
          </a:xfrm>
          <a:prstGeom prst="rect">
            <a:avLst/>
          </a:prstGeom>
        </p:spPr>
      </p:pic>
      <p:sp>
        <p:nvSpPr>
          <p:cNvPr id="3" name="Rectangle 2"/>
          <p:cNvSpPr/>
          <p:nvPr/>
        </p:nvSpPr>
        <p:spPr>
          <a:xfrm>
            <a:off x="87137" y="4763406"/>
            <a:ext cx="5263461" cy="738664"/>
          </a:xfrm>
          <a:prstGeom prst="rect">
            <a:avLst/>
          </a:prstGeom>
        </p:spPr>
        <p:txBody>
          <a:bodyPr wrap="square">
            <a:spAutoFit/>
          </a:bodyPr>
          <a:lstStyle/>
          <a:p>
            <a:r>
              <a:rPr lang="en-NZ" sz="1400" dirty="0"/>
              <a:t>Read the full article here: </a:t>
            </a:r>
          </a:p>
          <a:p>
            <a:r>
              <a:rPr lang="en-NZ" sz="1400" dirty="0">
                <a:hlinkClick r:id="rId4"/>
              </a:rPr>
              <a:t>https://www.theguardian.com/sustainable-business/2015/mar/12/circular-economy-myths-busted-reality-check</a:t>
            </a:r>
            <a:endParaRPr lang="en-NZ" sz="1400" dirty="0"/>
          </a:p>
        </p:txBody>
      </p:sp>
      <p:pic>
        <p:nvPicPr>
          <p:cNvPr id="2052" name="Picture 4" descr="Sustainable Brands 2019 Flagship Confere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4344" y="5896600"/>
            <a:ext cx="1207712" cy="120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3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 y="1296786"/>
            <a:ext cx="4813069" cy="338554"/>
          </a:xfrm>
          <a:prstGeom prst="rect">
            <a:avLst/>
          </a:prstGeom>
          <a:noFill/>
        </p:spPr>
        <p:txBody>
          <a:bodyPr wrap="square" rtlCol="0">
            <a:spAutoFit/>
          </a:bodyPr>
          <a:lstStyle/>
          <a:p>
            <a:r>
              <a:rPr lang="en-NZ" sz="1600" dirty="0">
                <a:solidFill>
                  <a:schemeClr val="tx2"/>
                </a:solidFill>
              </a:rPr>
              <a:t>1.4. An example of circular economies in action  </a:t>
            </a:r>
          </a:p>
        </p:txBody>
      </p:sp>
      <p:sp>
        <p:nvSpPr>
          <p:cNvPr id="4" name="Rectangle 3"/>
          <p:cNvSpPr/>
          <p:nvPr/>
        </p:nvSpPr>
        <p:spPr>
          <a:xfrm>
            <a:off x="104869" y="1800738"/>
            <a:ext cx="5146141" cy="954107"/>
          </a:xfrm>
          <a:prstGeom prst="rect">
            <a:avLst/>
          </a:prstGeom>
        </p:spPr>
        <p:txBody>
          <a:bodyPr wrap="square">
            <a:spAutoFit/>
          </a:bodyPr>
          <a:lstStyle/>
          <a:p>
            <a:r>
              <a:rPr lang="en-NZ" sz="1400" dirty="0"/>
              <a:t>The Sustainable Business Network: Plastic Packaging Circular Innovation Programme:    </a:t>
            </a:r>
          </a:p>
          <a:p>
            <a:r>
              <a:rPr lang="en-NZ" sz="1400" dirty="0">
                <a:hlinkClick r:id="rId4"/>
              </a:rPr>
              <a:t>https://sustainable.org.nz/plastic-packaging-circular-innovation-programme/</a:t>
            </a:r>
            <a:endParaRPr lang="en-NZ" sz="1400" dirty="0"/>
          </a:p>
        </p:txBody>
      </p:sp>
      <p:pic>
        <p:nvPicPr>
          <p:cNvPr id="5" name="Picture 4" descr="Cartoon Doodle Alarm Clock #Doodle, #Cartoon, #Clock, #Alarm (With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9354" y="5536535"/>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5671" y="5613441"/>
            <a:ext cx="567970" cy="307777"/>
          </a:xfrm>
          <a:prstGeom prst="rect">
            <a:avLst/>
          </a:prstGeom>
          <a:noFill/>
        </p:spPr>
        <p:txBody>
          <a:bodyPr wrap="square" rtlCol="0">
            <a:spAutoFit/>
          </a:bodyPr>
          <a:lstStyle/>
          <a:p>
            <a:r>
              <a:rPr lang="en-NZ" sz="1400" dirty="0"/>
              <a:t>5min</a:t>
            </a:r>
          </a:p>
        </p:txBody>
      </p:sp>
      <p:pic>
        <p:nvPicPr>
          <p:cNvPr id="1026" name="Picture 2" descr="Sustainable Business Network — Frank Turn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579" t="25915" r="16543" b="26026"/>
          <a:stretch/>
        </p:blipFill>
        <p:spPr bwMode="auto">
          <a:xfrm>
            <a:off x="10856422" y="6190821"/>
            <a:ext cx="1230284" cy="589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dressing Plastic Packaging - Sustainable Business Netwo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5609" y="2834161"/>
            <a:ext cx="3215857" cy="1689582"/>
          </a:xfrm>
          <a:prstGeom prst="rect">
            <a:avLst/>
          </a:prstGeom>
          <a:noFill/>
          <a:extLst>
            <a:ext uri="{909E8E84-426E-40DD-AFC4-6F175D3DCCD1}">
              <a14:hiddenFill xmlns:a14="http://schemas.microsoft.com/office/drawing/2010/main">
                <a:solidFill>
                  <a:srgbClr val="FFFFFF"/>
                </a:solidFill>
              </a14:hiddenFill>
            </a:ext>
          </a:extLst>
        </p:spPr>
      </p:pic>
      <p:pic>
        <p:nvPicPr>
          <p:cNvPr id="2" name="kkKTvCTL1SA"/>
          <p:cNvPicPr>
            <a:picLocks noRot="1" noChangeAspect="1"/>
          </p:cNvPicPr>
          <p:nvPr>
            <a:videoFile r:link="rId1"/>
          </p:nvPr>
        </p:nvPicPr>
        <p:blipFill>
          <a:blip r:embed="rId8"/>
          <a:stretch>
            <a:fillRect/>
          </a:stretch>
        </p:blipFill>
        <p:spPr>
          <a:xfrm>
            <a:off x="5432518" y="1405929"/>
            <a:ext cx="6542542" cy="3680180"/>
          </a:xfrm>
          <a:prstGeom prst="rect">
            <a:avLst/>
          </a:prstGeom>
        </p:spPr>
      </p:pic>
      <p:sp>
        <p:nvSpPr>
          <p:cNvPr id="7" name="Rectangle 6"/>
          <p:cNvSpPr/>
          <p:nvPr/>
        </p:nvSpPr>
        <p:spPr>
          <a:xfrm>
            <a:off x="5375564" y="5097618"/>
            <a:ext cx="6096000" cy="246221"/>
          </a:xfrm>
          <a:prstGeom prst="rect">
            <a:avLst/>
          </a:prstGeom>
        </p:spPr>
        <p:txBody>
          <a:bodyPr>
            <a:spAutoFit/>
          </a:bodyPr>
          <a:lstStyle/>
          <a:p>
            <a:r>
              <a:rPr lang="en-NZ" sz="1000" dirty="0">
                <a:hlinkClick r:id="rId9"/>
              </a:rPr>
              <a:t>https://www.youtube.com/watch?v=kkKTvCTL1SA#action=share</a:t>
            </a:r>
            <a:r>
              <a:rPr lang="en-NZ" sz="1000" dirty="0"/>
              <a:t> (19/06/2020) </a:t>
            </a:r>
          </a:p>
        </p:txBody>
      </p:sp>
      <p:pic>
        <p:nvPicPr>
          <p:cNvPr id="5122" name="Picture 2" descr="Polystyrene foam tray containing 25% recycled content | 2017-05-18 |  Refrigerated Frozen Foo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462" b="13256"/>
          <a:stretch/>
        </p:blipFill>
        <p:spPr bwMode="auto">
          <a:xfrm>
            <a:off x="20779" y="5343839"/>
            <a:ext cx="1418561" cy="6699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am Trays, Open Cell Laminated (7 x 5 inches) | Castaway® Food Packagi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343" t="55009" r="19011"/>
          <a:stretch/>
        </p:blipFill>
        <p:spPr bwMode="auto">
          <a:xfrm>
            <a:off x="1148725" y="4752193"/>
            <a:ext cx="1061053" cy="6065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owl, meat tray, PET, t15-45, rectangular, 260x177x45mm, transparent  (422209), Neutraal | Eating - De Verpakkingswinkel"/>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1815" b="24454"/>
          <a:stretch/>
        </p:blipFill>
        <p:spPr bwMode="auto">
          <a:xfrm>
            <a:off x="3251947" y="4901328"/>
            <a:ext cx="1712355" cy="92005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238296" y="5297378"/>
            <a:ext cx="812414" cy="285525"/>
          </a:xfrm>
          <a:prstGeom prst="rightArrow">
            <a:avLst/>
          </a:prstGeom>
          <a:solidFill>
            <a:srgbClr val="75C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64723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42BEC-984C-4A93-8E76-56228754BEEE}" vid="{605843CF-CD23-4187-91A0-FE9F75D55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69BC14198B914B00A714316109F088DF" version="1.0.0">
  <systemFields>
    <field name="Objective-Id">
      <value order="0">A1828353</value>
    </field>
    <field name="Objective-Title">
      <value order="0">Module 4_ Tools for our response - public version</value>
    </field>
    <field name="Objective-Description">
      <value order="0"/>
    </field>
    <field name="Objective-CreationStamp">
      <value order="0">2020-11-17T04:58:42Z</value>
    </field>
    <field name="Objective-IsApproved">
      <value order="0">false</value>
    </field>
    <field name="Objective-IsPublished">
      <value order="0">true</value>
    </field>
    <field name="Objective-DatePublished">
      <value order="0">2020-11-17T05:00:07Z</value>
    </field>
    <field name="Objective-ModificationStamp">
      <value order="0">2020-11-17T05:00:07Z</value>
    </field>
    <field name="Objective-Owner">
      <value order="0">Katri Harmoinen</value>
    </field>
    <field name="Objective-Path">
      <value order="0">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Public/external</value>
    </field>
    <field name="Objective-Parent">
      <value order="0">Classified Object</value>
    </field>
    <field name="Objective-State">
      <value order="0">Published</value>
    </field>
    <field name="Objective-VersionId">
      <value order="0">vA2504369</value>
    </field>
    <field name="Objective-Version">
      <value order="0">1.0</value>
    </field>
    <field name="Objective-VersionNumber">
      <value order="0">1</value>
    </field>
    <field name="Objective-VersionComment">
      <value order="0">First version</value>
    </field>
    <field name="Objective-FileNumber">
      <value order="0">10-00027</value>
    </field>
    <field name="Objective-Classification">
      <value order="0">Internal</value>
    </field>
    <field name="Objective-Caveats">
      <value order="0"/>
    </field>
  </systemFields>
  <catalogues>
    <catalogue name="Reference Type Catalogue" type="type" ori="id:cA12">
      <field name="Objective-Fields NOT required">
        <value order="0"/>
      </field>
      <field name="Objective-Reference Type">
        <value order="0">General</value>
      </field>
      <field name="Objective-Records - day box number">
        <value order="0"/>
      </field>
      <field name="Objective--- To (Lookup list)">
        <value order="0"/>
      </field>
      <field name="Objective--- To (free text)">
        <value order="0"/>
      </field>
      <field name="Objective--- From">
        <value order="0"/>
      </field>
      <field name="Objective--- Correspondence Date">
        <value order="0"/>
      </field>
      <field name="Objective--- Organisation Name">
        <value order="0"/>
      </field>
      <field name="Objective-Metadata Inheritance">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69BC14198B914B00A714316109F088DF"/>
  </ds:schemaRefs>
</ds:datastoreItem>
</file>

<file path=docProps/app.xml><?xml version="1.0" encoding="utf-8"?>
<Properties xmlns="http://schemas.openxmlformats.org/officeDocument/2006/extended-properties" xmlns:vt="http://schemas.openxmlformats.org/officeDocument/2006/docPropsVTypes">
  <Template>wdc-template-powerpoint-16x9-climate-change-proof1</Template>
  <TotalTime>2004</TotalTime>
  <Words>2213</Words>
  <Application>Microsoft Office PowerPoint</Application>
  <PresentationFormat>Widescreen</PresentationFormat>
  <Paragraphs>166</Paragraphs>
  <Slides>26</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PowerPoint Presentation</vt:lpstr>
      <vt:lpstr>PowerPoint Presentation</vt:lpstr>
      <vt:lpstr>Module 4: Tools for our response </vt:lpstr>
      <vt:lpstr>1. Circular economies </vt:lpstr>
      <vt:lpstr>1.1. The Ellen MacArthur Foundation </vt:lpstr>
      <vt:lpstr>1.2. A solution to build back better: the circular economy  </vt:lpstr>
      <vt:lpstr>1.3. The biggest myths around circular economies </vt:lpstr>
      <vt:lpstr>PowerPoint Presentation</vt:lpstr>
      <vt:lpstr>2. The DAPP-model (Dynamic Adaptive Pathways Planning)  - and how to use this model to guide our decision-making </vt:lpstr>
      <vt:lpstr>2.1. Deep South Challenge Research: Supporting decision making through adaptive tools in a changing climate</vt:lpstr>
      <vt:lpstr>3. What’s the deal with carbon? </vt:lpstr>
      <vt:lpstr>PowerPoint Presentation</vt:lpstr>
      <vt:lpstr>3.2. Transitioning into a low emissions economy </vt:lpstr>
      <vt:lpstr>3.3. Carbon pricing, explained with chickens  </vt:lpstr>
      <vt:lpstr>3.4. The New Zealand emission trading scheme (ETS) </vt:lpstr>
      <vt:lpstr>PowerPoint Presentation</vt:lpstr>
      <vt:lpstr>PowerPoint Presentation</vt:lpstr>
      <vt:lpstr>3.6. Count your carbs – calculate your own carbon footprint  </vt:lpstr>
      <vt:lpstr>3.7. What can you do to reduce your carbon footprint? </vt:lpstr>
      <vt:lpstr>PowerPoint Presentation</vt:lpstr>
      <vt:lpstr>Covid-19 and carbon emissions (cont.)  - Why COVID-19 might not be so good news for the climate after all </vt:lpstr>
      <vt:lpstr>Bonus track on the NZ ETS   </vt:lpstr>
      <vt:lpstr>Module 4 survey   https://survey.alchemer.com/s3/6035992/Module-4-Tools-for-our-response-public-survey  </vt:lpstr>
      <vt:lpstr>PowerPoint Presentation</vt:lpstr>
      <vt:lpstr>PowerPoint Presentation</vt:lpstr>
    </vt:vector>
  </TitlesOfParts>
  <Company>Whakatane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Ronna Funtelar</dc:creator>
  <cp:lastModifiedBy>Katri Harmoinen</cp:lastModifiedBy>
  <cp:revision>144</cp:revision>
  <dcterms:created xsi:type="dcterms:W3CDTF">2020-04-06T01:17:59Z</dcterms:created>
  <dcterms:modified xsi:type="dcterms:W3CDTF">2020-11-17T03:58:42Z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A1828353</vt:lpwstr>
  </property>
  <property fmtid="{D5CDD505-2E9C-101B-9397-08002B2CF9AE}" pid="4" name="Objective-Title">
    <vt:lpwstr>Module 4_ Tools for our response - public version</vt:lpwstr>
  </property>
  <property fmtid="{D5CDD505-2E9C-101B-9397-08002B2CF9AE}" pid="5" name="Objective-Description">
    <vt:lpwstr/>
  </property>
  <property fmtid="{D5CDD505-2E9C-101B-9397-08002B2CF9AE}" pid="6" name="Objective-CreationStamp">
    <vt:filetime>2020-11-17T04:58:42Z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2020-11-17T05:00:07Z</vt:filetime>
  </property>
  <property fmtid="{D5CDD505-2E9C-101B-9397-08002B2CF9AE}" pid="10" name="Objective-ModificationStamp">
    <vt:filetime>2020-11-17T05:00:07Z</vt:filetime>
  </property>
  <property fmtid="{D5CDD505-2E9C-101B-9397-08002B2CF9AE}" pid="11" name="Objective-Owner">
    <vt:lpwstr>Katri Harmoinen</vt:lpwstr>
  </property>
  <property fmtid="{D5CDD505-2E9C-101B-9397-08002B2CF9AE}" pid="12" name="Objective-Path">
    <vt:lpwstr>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Public/external</vt:lpwstr>
  </property>
  <property fmtid="{D5CDD505-2E9C-101B-9397-08002B2CF9AE}" pid="13" name="Objective-Parent">
    <vt:lpwstr>Classified Object</vt:lpwstr>
  </property>
  <property fmtid="{D5CDD505-2E9C-101B-9397-08002B2CF9AE}" pid="14" name="Objective-State">
    <vt:lpwstr>Published</vt:lpwstr>
  </property>
  <property fmtid="{D5CDD505-2E9C-101B-9397-08002B2CF9AE}" pid="15" name="Objective-VersionId">
    <vt:lpwstr>vA2504369</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10-00027</vt:lpwstr>
  </property>
  <property fmtid="{D5CDD505-2E9C-101B-9397-08002B2CF9AE}" pid="20" name="Objective-Classification">
    <vt:lpwstr>Internal</vt:lpwstr>
  </property>
  <property fmtid="{D5CDD505-2E9C-101B-9397-08002B2CF9AE}" pid="21" name="Objective-Caveats">
    <vt:lpwstr/>
  </property>
  <property fmtid="{D5CDD505-2E9C-101B-9397-08002B2CF9AE}" pid="22" name="Objective-Fields NOT required">
    <vt:lpwstr/>
  </property>
  <property fmtid="{D5CDD505-2E9C-101B-9397-08002B2CF9AE}" pid="23" name="Objective-Reference Type">
    <vt:lpwstr>General</vt:lpwstr>
  </property>
  <property fmtid="{D5CDD505-2E9C-101B-9397-08002B2CF9AE}" pid="24" name="Objective-Records - day box number">
    <vt:lpwstr/>
  </property>
  <property fmtid="{D5CDD505-2E9C-101B-9397-08002B2CF9AE}" pid="25" name="Objective--- To (Lookup list)">
    <vt:lpwstr/>
  </property>
  <property fmtid="{D5CDD505-2E9C-101B-9397-08002B2CF9AE}" pid="26" name="Objective--- To (free text)">
    <vt:lpwstr/>
  </property>
  <property fmtid="{D5CDD505-2E9C-101B-9397-08002B2CF9AE}" pid="27" name="Objective--- From">
    <vt:lpwstr/>
  </property>
  <property fmtid="{D5CDD505-2E9C-101B-9397-08002B2CF9AE}" pid="28" name="Objective--- Correspondence Date">
    <vt:lpwstr/>
  </property>
  <property fmtid="{D5CDD505-2E9C-101B-9397-08002B2CF9AE}" pid="29" name="Objective--- Organisation Name">
    <vt:lpwstr/>
  </property>
  <property fmtid="{D5CDD505-2E9C-101B-9397-08002B2CF9AE}" pid="30" name="Objective-Metadata Inheritance">
    <vt:lpwstr/>
  </property>
  <property fmtid="{D5CDD505-2E9C-101B-9397-08002B2CF9AE}" pid="31" name="Objective-Comment">
    <vt:lpwstr/>
  </property>
  <property fmtid="{D5CDD505-2E9C-101B-9397-08002B2CF9AE}" pid="32" name="Objective-Fields NOT required [system]">
    <vt:lpwstr/>
  </property>
  <property fmtid="{D5CDD505-2E9C-101B-9397-08002B2CF9AE}" pid="33" name="Objective-Reference Type [system]">
    <vt:lpwstr>General</vt:lpwstr>
  </property>
  <property fmtid="{D5CDD505-2E9C-101B-9397-08002B2CF9AE}" pid="34" name="Objective-Records - day box number [system]">
    <vt:lpwstr/>
  </property>
  <property fmtid="{D5CDD505-2E9C-101B-9397-08002B2CF9AE}" pid="35" name="Objective--- To (Lookup list) [system]">
    <vt:lpwstr/>
  </property>
  <property fmtid="{D5CDD505-2E9C-101B-9397-08002B2CF9AE}" pid="36" name="Objective--- To (free text) [system]">
    <vt:lpwstr/>
  </property>
  <property fmtid="{D5CDD505-2E9C-101B-9397-08002B2CF9AE}" pid="37" name="Objective--- From [system]">
    <vt:lpwstr/>
  </property>
  <property fmtid="{D5CDD505-2E9C-101B-9397-08002B2CF9AE}" pid="38" name="Objective--- Correspondence Date [system]">
    <vt:lpwstr/>
  </property>
  <property fmtid="{D5CDD505-2E9C-101B-9397-08002B2CF9AE}" pid="39" name="Objective--- Organisation Name [system]">
    <vt:lpwstr/>
  </property>
  <property fmtid="{D5CDD505-2E9C-101B-9397-08002B2CF9AE}" pid="40" name="Objective-Metadata Inheritance [system]">
    <vt:lpwstr/>
  </property>
</Properties>
</file>