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2"/>
  </p:notesMasterIdLst>
  <p:sldIdLst>
    <p:sldId id="270" r:id="rId3"/>
    <p:sldId id="288" r:id="rId4"/>
    <p:sldId id="287" r:id="rId5"/>
    <p:sldId id="289" r:id="rId6"/>
    <p:sldId id="290" r:id="rId7"/>
    <p:sldId id="271" r:id="rId8"/>
    <p:sldId id="283" r:id="rId9"/>
    <p:sldId id="284" r:id="rId10"/>
    <p:sldId id="286" r:id="rId11"/>
    <p:sldId id="272" r:id="rId12"/>
    <p:sldId id="273" r:id="rId13"/>
    <p:sldId id="274" r:id="rId14"/>
    <p:sldId id="280" r:id="rId15"/>
    <p:sldId id="278" r:id="rId16"/>
    <p:sldId id="279" r:id="rId17"/>
    <p:sldId id="291" r:id="rId18"/>
    <p:sldId id="292" r:id="rId19"/>
    <p:sldId id="293" r:id="rId20"/>
    <p:sldId id="28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55" autoAdjust="0"/>
  </p:normalViewPr>
  <p:slideViewPr>
    <p:cSldViewPr>
      <p:cViewPr varScale="1">
        <p:scale>
          <a:sx n="129" d="100"/>
          <a:sy n="129" d="100"/>
        </p:scale>
        <p:origin x="110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tableStyles" Target="tableStyles.xml" Id="rId26" /><Relationship Type="http://schemas.openxmlformats.org/officeDocument/2006/relationships/slide" Target="slides/slide1.xml" Id="rId3" /><Relationship Type="http://schemas.openxmlformats.org/officeDocument/2006/relationships/slide" Target="slides/slide19.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theme" Target="theme/theme1.xml" Id="rId25"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viewProps" Target="viewProps.xml" Id="rId24"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presProps" Target="presProps.xml" Id="rId23"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notesMaster" Target="notesMasters/notesMaster1.xml" Id="rId22" /><Relationship Type="http://schemas.openxmlformats.org/officeDocument/2006/relationships/customXml" Target="/customXML/item3.xml" Id="Rc8737c84e11f4f87" /></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A4ECE-25C0-402B-8D0C-D34A13C647F5}" type="doc">
      <dgm:prSet loTypeId="urn:microsoft.com/office/officeart/2005/8/layout/hList7" loCatId="relationship" qsTypeId="urn:microsoft.com/office/officeart/2005/8/quickstyle/simple2" qsCatId="simple" csTypeId="urn:microsoft.com/office/officeart/2005/8/colors/accent0_3" csCatId="mainScheme" phldr="1"/>
      <dgm:spPr/>
    </dgm:pt>
    <dgm:pt modelId="{262DB3CF-EBEA-4489-A173-92150F297D2C}">
      <dgm:prSet phldrT="[Text]"/>
      <dgm:spPr>
        <a:xfrm>
          <a:off x="4227" y="0"/>
          <a:ext cx="1102739" cy="2091054"/>
        </a:xfrm>
        <a:solidFill>
          <a:srgbClr val="037299">
            <a:alpha val="14902"/>
          </a:srgbClr>
        </a:solidFill>
        <a:ln w="38100" cap="flat" cmpd="sng" algn="ctr">
          <a:noFill/>
          <a:prstDash val="solid"/>
        </a:ln>
        <a:effectLst>
          <a:outerShdw blurRad="40000" dist="20000" dir="5400000" rotWithShape="0">
            <a:srgbClr val="000000">
              <a:alpha val="38000"/>
            </a:srgbClr>
          </a:outerShdw>
        </a:effectLst>
      </dgm:spPr>
      <dgm:t>
        <a:bodyPr/>
        <a:lstStyle/>
        <a:p>
          <a:r>
            <a:rPr lang="en-NZ">
              <a:solidFill>
                <a:srgbClr val="4F81BD">
                  <a:lumMod val="50000"/>
                </a:srgbClr>
              </a:solidFill>
              <a:effectLst/>
              <a:latin typeface="Calibri"/>
              <a:ea typeface="+mn-ea"/>
              <a:cs typeface="+mn-cs"/>
            </a:rPr>
            <a:t>Reconnect </a:t>
          </a:r>
          <a:r>
            <a:rPr lang="en-NZ" i="1">
              <a:solidFill>
                <a:srgbClr val="4F81BD">
                  <a:lumMod val="50000"/>
                </a:srgbClr>
              </a:solidFill>
              <a:effectLst/>
              <a:latin typeface="Calibri"/>
              <a:ea typeface="+mn-ea"/>
              <a:cs typeface="+mn-cs"/>
            </a:rPr>
            <a:t>Tūhononga</a:t>
          </a:r>
        </a:p>
      </dgm:t>
    </dgm:pt>
    <dgm:pt modelId="{671CFDFC-C268-4161-BB44-9E12208C8153}" type="parTrans" cxnId="{3B1D4AFC-864A-4767-87D6-919A3BAE1EBD}">
      <dgm:prSet/>
      <dgm:spPr/>
      <dgm:t>
        <a:bodyPr/>
        <a:lstStyle/>
        <a:p>
          <a:endParaRPr lang="en-NZ"/>
        </a:p>
      </dgm:t>
    </dgm:pt>
    <dgm:pt modelId="{92BAEB1B-3A20-453A-AF2F-9CB3489F5FAA}" type="sibTrans" cxnId="{3B1D4AFC-864A-4767-87D6-919A3BAE1EBD}">
      <dgm:prSet/>
      <dgm:spPr/>
      <dgm:t>
        <a:bodyPr/>
        <a:lstStyle/>
        <a:p>
          <a:endParaRPr lang="en-NZ"/>
        </a:p>
      </dgm:t>
    </dgm:pt>
    <dgm:pt modelId="{2E99674F-D2DC-4824-95B9-9ADDF3BE04B4}">
      <dgm:prSet phldrT="[Text]"/>
      <dgm:spPr>
        <a:xfrm>
          <a:off x="1136874" y="0"/>
          <a:ext cx="1102739" cy="2091054"/>
        </a:xfrm>
        <a:solidFill>
          <a:srgbClr val="037299">
            <a:alpha val="14902"/>
          </a:srgbClr>
        </a:solidFill>
        <a:ln w="38100" cap="flat" cmpd="sng" algn="ctr">
          <a:noFill/>
          <a:prstDash val="solid"/>
        </a:ln>
        <a:effectLst>
          <a:outerShdw blurRad="40000" dist="20000" dir="5400000" rotWithShape="0">
            <a:srgbClr val="000000">
              <a:alpha val="38000"/>
            </a:srgbClr>
          </a:outerShdw>
        </a:effectLst>
      </dgm:spPr>
      <dgm:t>
        <a:bodyPr/>
        <a:lstStyle/>
        <a:p>
          <a:pPr algn="ctr"/>
          <a:r>
            <a:rPr lang="en-NZ">
              <a:solidFill>
                <a:srgbClr val="4F81BD">
                  <a:lumMod val="50000"/>
                </a:srgbClr>
              </a:solidFill>
              <a:effectLst/>
              <a:latin typeface="Calibri"/>
              <a:ea typeface="+mn-ea"/>
              <a:cs typeface="+mn-cs"/>
            </a:rPr>
            <a:t>Restore </a:t>
          </a:r>
          <a:r>
            <a:rPr lang="en-NZ" i="1">
              <a:solidFill>
                <a:srgbClr val="4F81BD">
                  <a:lumMod val="50000"/>
                </a:srgbClr>
              </a:solidFill>
              <a:effectLst/>
              <a:latin typeface="Calibri"/>
              <a:ea typeface="+mn-ea"/>
              <a:cs typeface="+mn-cs"/>
            </a:rPr>
            <a:t>Whakahou</a:t>
          </a:r>
        </a:p>
      </dgm:t>
    </dgm:pt>
    <dgm:pt modelId="{0E913497-EE88-4071-9F2D-F81BC6B3DD55}" type="parTrans" cxnId="{8389F9AC-83E0-4B20-84BF-5BAC5D04F51B}">
      <dgm:prSet/>
      <dgm:spPr/>
      <dgm:t>
        <a:bodyPr/>
        <a:lstStyle/>
        <a:p>
          <a:endParaRPr lang="en-NZ"/>
        </a:p>
      </dgm:t>
    </dgm:pt>
    <dgm:pt modelId="{DE876464-8591-49F3-AC06-953E31586713}" type="sibTrans" cxnId="{8389F9AC-83E0-4B20-84BF-5BAC5D04F51B}">
      <dgm:prSet/>
      <dgm:spPr/>
      <dgm:t>
        <a:bodyPr/>
        <a:lstStyle/>
        <a:p>
          <a:endParaRPr lang="en-NZ"/>
        </a:p>
      </dgm:t>
    </dgm:pt>
    <dgm:pt modelId="{92D5731D-695A-4E6A-AD27-2FD3E17CF196}">
      <dgm:prSet phldrT="[Text]"/>
      <dgm:spPr>
        <a:xfrm>
          <a:off x="2272696" y="0"/>
          <a:ext cx="1102739" cy="2091054"/>
        </a:xfrm>
        <a:solidFill>
          <a:srgbClr val="037299">
            <a:alpha val="14902"/>
          </a:srgbClr>
        </a:solidFill>
        <a:ln w="38100" cap="flat" cmpd="sng" algn="ctr">
          <a:noFill/>
          <a:prstDash val="solid"/>
        </a:ln>
        <a:effectLst>
          <a:outerShdw blurRad="40000" dist="20000" dir="5400000" rotWithShape="0">
            <a:srgbClr val="000000">
              <a:alpha val="38000"/>
            </a:srgbClr>
          </a:outerShdw>
        </a:effectLst>
      </dgm:spPr>
      <dgm:t>
        <a:bodyPr/>
        <a:lstStyle/>
        <a:p>
          <a:r>
            <a:rPr lang="en-NZ">
              <a:solidFill>
                <a:srgbClr val="4F81BD">
                  <a:lumMod val="50000"/>
                </a:srgbClr>
              </a:solidFill>
              <a:effectLst/>
              <a:latin typeface="Calibri"/>
              <a:ea typeface="+mn-ea"/>
              <a:cs typeface="+mn-cs"/>
            </a:rPr>
            <a:t>Rebuild </a:t>
          </a:r>
          <a:r>
            <a:rPr lang="en-NZ" i="1">
              <a:solidFill>
                <a:srgbClr val="4F81BD">
                  <a:lumMod val="50000"/>
                </a:srgbClr>
              </a:solidFill>
              <a:effectLst/>
              <a:latin typeface="Calibri"/>
              <a:ea typeface="+mn-ea"/>
              <a:cs typeface="+mn-cs"/>
            </a:rPr>
            <a:t>Waihanga</a:t>
          </a:r>
        </a:p>
      </dgm:t>
    </dgm:pt>
    <dgm:pt modelId="{69C45764-1B97-4A21-AB7A-2450D133D96F}" type="parTrans" cxnId="{7AD875FE-C464-460F-ADE0-9F8C3E478DF5}">
      <dgm:prSet/>
      <dgm:spPr/>
      <dgm:t>
        <a:bodyPr/>
        <a:lstStyle/>
        <a:p>
          <a:endParaRPr lang="en-NZ"/>
        </a:p>
      </dgm:t>
    </dgm:pt>
    <dgm:pt modelId="{6E6889C6-876F-4673-9352-ABF7B7EBC7CA}" type="sibTrans" cxnId="{7AD875FE-C464-460F-ADE0-9F8C3E478DF5}">
      <dgm:prSet/>
      <dgm:spPr/>
      <dgm:t>
        <a:bodyPr/>
        <a:lstStyle/>
        <a:p>
          <a:endParaRPr lang="en-NZ"/>
        </a:p>
      </dgm:t>
    </dgm:pt>
    <dgm:pt modelId="{E56DC732-C035-4180-8AB1-289D304801AF}">
      <dgm:prSet phldrT="[Text]"/>
      <dgm:spPr>
        <a:xfrm>
          <a:off x="3408518" y="0"/>
          <a:ext cx="1102739" cy="2091054"/>
        </a:xfrm>
        <a:solidFill>
          <a:srgbClr val="037299">
            <a:alpha val="14902"/>
          </a:srgbClr>
        </a:solidFill>
        <a:ln w="38100" cap="flat" cmpd="sng" algn="ctr">
          <a:noFill/>
          <a:prstDash val="solid"/>
        </a:ln>
        <a:effectLst>
          <a:outerShdw blurRad="40000" dist="20000" dir="5400000" rotWithShape="0">
            <a:srgbClr val="000000">
              <a:alpha val="38000"/>
            </a:srgbClr>
          </a:outerShdw>
        </a:effectLst>
      </dgm:spPr>
      <dgm:t>
        <a:bodyPr/>
        <a:lstStyle/>
        <a:p>
          <a:r>
            <a:rPr lang="en-NZ">
              <a:solidFill>
                <a:srgbClr val="4F81BD">
                  <a:lumMod val="50000"/>
                </a:srgbClr>
              </a:solidFill>
              <a:latin typeface="Calibri"/>
              <a:ea typeface="+mn-ea"/>
              <a:cs typeface="+mn-cs"/>
            </a:rPr>
            <a:t>Regenerate  </a:t>
          </a:r>
          <a:r>
            <a:rPr lang="en-NZ" i="1">
              <a:solidFill>
                <a:srgbClr val="4F81BD">
                  <a:lumMod val="50000"/>
                </a:srgbClr>
              </a:solidFill>
              <a:latin typeface="Calibri"/>
              <a:ea typeface="+mn-ea"/>
              <a:cs typeface="+mn-cs"/>
            </a:rPr>
            <a:t>Whakatipu</a:t>
          </a:r>
        </a:p>
      </dgm:t>
    </dgm:pt>
    <dgm:pt modelId="{9217C644-C3B0-42CF-9CD0-96F98E694973}" type="parTrans" cxnId="{76A82D9C-DF1E-4DC2-92D6-387E5405DB7E}">
      <dgm:prSet/>
      <dgm:spPr/>
      <dgm:t>
        <a:bodyPr/>
        <a:lstStyle/>
        <a:p>
          <a:endParaRPr lang="en-NZ"/>
        </a:p>
      </dgm:t>
    </dgm:pt>
    <dgm:pt modelId="{FF0BDDB1-56E3-4223-AC39-365E7ACB57EA}" type="sibTrans" cxnId="{76A82D9C-DF1E-4DC2-92D6-387E5405DB7E}">
      <dgm:prSet/>
      <dgm:spPr/>
      <dgm:t>
        <a:bodyPr/>
        <a:lstStyle/>
        <a:p>
          <a:endParaRPr lang="en-NZ"/>
        </a:p>
      </dgm:t>
    </dgm:pt>
    <dgm:pt modelId="{5657BBC1-68E1-4A1C-9036-C671AC1FAB80}" type="pres">
      <dgm:prSet presAssocID="{F2DA4ECE-25C0-402B-8D0C-D34A13C647F5}" presName="Name0" presStyleCnt="0">
        <dgm:presLayoutVars>
          <dgm:dir/>
          <dgm:resizeHandles val="exact"/>
        </dgm:presLayoutVars>
      </dgm:prSet>
      <dgm:spPr/>
    </dgm:pt>
    <dgm:pt modelId="{9DFCCBA3-579A-4BE3-9029-0FDC59B8CB20}" type="pres">
      <dgm:prSet presAssocID="{F2DA4ECE-25C0-402B-8D0C-D34A13C647F5}" presName="fgShape" presStyleLbl="fgShp" presStyleIdx="0" presStyleCnt="1" custScaleX="98815" custScaleY="143174" custLinFactNeighborX="-1302" custLinFactNeighborY="-4324"/>
      <dgm:spPr>
        <a:xfrm>
          <a:off x="151038" y="1591572"/>
          <a:ext cx="4102131" cy="449077"/>
        </a:xfrm>
        <a:prstGeom prst="leftRightArrow">
          <a:avLst/>
        </a:prstGeom>
        <a:solidFill>
          <a:sysClr val="window" lastClr="FFFFFF"/>
        </a:solidFill>
        <a:ln w="38100" cap="flat" cmpd="sng" algn="ctr">
          <a:noFill/>
          <a:prstDash val="solid"/>
        </a:ln>
        <a:effectLst>
          <a:outerShdw blurRad="40000" dist="20000" dir="5400000" rotWithShape="0">
            <a:srgbClr val="000000">
              <a:alpha val="38000"/>
            </a:srgbClr>
          </a:outerShdw>
        </a:effectLst>
      </dgm:spPr>
    </dgm:pt>
    <dgm:pt modelId="{F53ACB1E-CF0A-4B79-BED2-BE36133B2286}" type="pres">
      <dgm:prSet presAssocID="{F2DA4ECE-25C0-402B-8D0C-D34A13C647F5}" presName="linComp" presStyleCnt="0"/>
      <dgm:spPr/>
    </dgm:pt>
    <dgm:pt modelId="{D515998A-D0AB-44D1-B1C5-7F48433AC371}" type="pres">
      <dgm:prSet presAssocID="{262DB3CF-EBEA-4489-A173-92150F297D2C}" presName="compNode" presStyleCnt="0"/>
      <dgm:spPr/>
    </dgm:pt>
    <dgm:pt modelId="{A57B0BA9-BB2A-4033-BA46-82298241075B}" type="pres">
      <dgm:prSet presAssocID="{262DB3CF-EBEA-4489-A173-92150F297D2C}" presName="bkgdShape" presStyleLbl="node1" presStyleIdx="0" presStyleCnt="4" custLinFactNeighborX="288" custLinFactNeighborY="659"/>
      <dgm:spPr>
        <a:prstGeom prst="roundRect">
          <a:avLst>
            <a:gd name="adj" fmla="val 10000"/>
          </a:avLst>
        </a:prstGeom>
      </dgm:spPr>
      <dgm:t>
        <a:bodyPr/>
        <a:lstStyle/>
        <a:p>
          <a:endParaRPr lang="en-NZ"/>
        </a:p>
      </dgm:t>
    </dgm:pt>
    <dgm:pt modelId="{825BCA86-9A02-482D-99CD-AEF889B82F70}" type="pres">
      <dgm:prSet presAssocID="{262DB3CF-EBEA-4489-A173-92150F297D2C}" presName="nodeTx" presStyleLbl="node1" presStyleIdx="0" presStyleCnt="4">
        <dgm:presLayoutVars>
          <dgm:bulletEnabled val="1"/>
        </dgm:presLayoutVars>
      </dgm:prSet>
      <dgm:spPr/>
      <dgm:t>
        <a:bodyPr/>
        <a:lstStyle/>
        <a:p>
          <a:endParaRPr lang="en-NZ"/>
        </a:p>
      </dgm:t>
    </dgm:pt>
    <dgm:pt modelId="{08F1CD09-6824-47A0-B98D-AB7287949829}" type="pres">
      <dgm:prSet presAssocID="{262DB3CF-EBEA-4489-A173-92150F297D2C}" presName="invisiNode" presStyleLbl="node1" presStyleIdx="0" presStyleCnt="4"/>
      <dgm:spPr/>
    </dgm:pt>
    <dgm:pt modelId="{36AF8099-20E3-4F95-BE34-BCA402A1A9FA}" type="pres">
      <dgm:prSet presAssocID="{262DB3CF-EBEA-4489-A173-92150F297D2C}" presName="imagNode" presStyleLbl="fgImgPlace1" presStyleIdx="0" presStyleCnt="4"/>
      <dgm:spPr>
        <a:xfrm>
          <a:off x="204261" y="125463"/>
          <a:ext cx="696321" cy="696321"/>
        </a:xfrm>
        <a:prstGeom prst="ellipse">
          <a:avLst/>
        </a:prstGeom>
        <a:blipFill rotWithShape="1">
          <a:blip xmlns:r="http://schemas.openxmlformats.org/officeDocument/2006/relationships" r:embed="rId1"/>
          <a:stretch>
            <a:fillRect/>
          </a:stretch>
        </a:blipFill>
        <a:ln w="0" cap="flat" cmpd="sng" algn="ctr">
          <a:noFill/>
          <a:prstDash val="solid"/>
        </a:ln>
        <a:effectLst/>
      </dgm:spPr>
      <dgm:t>
        <a:bodyPr/>
        <a:lstStyle/>
        <a:p>
          <a:endParaRPr lang="en-NZ"/>
        </a:p>
      </dgm:t>
    </dgm:pt>
    <dgm:pt modelId="{F061258C-2F2A-44FD-8231-B5DBB34E43DC}" type="pres">
      <dgm:prSet presAssocID="{92BAEB1B-3A20-453A-AF2F-9CB3489F5FAA}" presName="sibTrans" presStyleLbl="sibTrans2D1" presStyleIdx="0" presStyleCnt="0"/>
      <dgm:spPr/>
      <dgm:t>
        <a:bodyPr/>
        <a:lstStyle/>
        <a:p>
          <a:endParaRPr lang="en-NZ"/>
        </a:p>
      </dgm:t>
    </dgm:pt>
    <dgm:pt modelId="{06A80C62-E7A0-42F4-AC87-0E068EA120B8}" type="pres">
      <dgm:prSet presAssocID="{2E99674F-D2DC-4824-95B9-9ADDF3BE04B4}" presName="compNode" presStyleCnt="0"/>
      <dgm:spPr/>
    </dgm:pt>
    <dgm:pt modelId="{DEDAE884-16F5-4CD8-9029-87E7C2EB5D9D}" type="pres">
      <dgm:prSet presAssocID="{2E99674F-D2DC-4824-95B9-9ADDF3BE04B4}" presName="bkgdShape" presStyleLbl="node1" presStyleIdx="1" presStyleCnt="4"/>
      <dgm:spPr>
        <a:prstGeom prst="roundRect">
          <a:avLst>
            <a:gd name="adj" fmla="val 10000"/>
          </a:avLst>
        </a:prstGeom>
      </dgm:spPr>
      <dgm:t>
        <a:bodyPr/>
        <a:lstStyle/>
        <a:p>
          <a:endParaRPr lang="en-NZ"/>
        </a:p>
      </dgm:t>
    </dgm:pt>
    <dgm:pt modelId="{38FB3B50-A4BE-4829-9874-3D848255BFF2}" type="pres">
      <dgm:prSet presAssocID="{2E99674F-D2DC-4824-95B9-9ADDF3BE04B4}" presName="nodeTx" presStyleLbl="node1" presStyleIdx="1" presStyleCnt="4">
        <dgm:presLayoutVars>
          <dgm:bulletEnabled val="1"/>
        </dgm:presLayoutVars>
      </dgm:prSet>
      <dgm:spPr/>
      <dgm:t>
        <a:bodyPr/>
        <a:lstStyle/>
        <a:p>
          <a:endParaRPr lang="en-NZ"/>
        </a:p>
      </dgm:t>
    </dgm:pt>
    <dgm:pt modelId="{3BC86056-769B-4657-B59A-B4E8FFD67BF2}" type="pres">
      <dgm:prSet presAssocID="{2E99674F-D2DC-4824-95B9-9ADDF3BE04B4}" presName="invisiNode" presStyleLbl="node1" presStyleIdx="1" presStyleCnt="4"/>
      <dgm:spPr/>
    </dgm:pt>
    <dgm:pt modelId="{A48CE41A-B1FE-42AB-9A9C-0C3FBDAF568F}" type="pres">
      <dgm:prSet presAssocID="{2E99674F-D2DC-4824-95B9-9ADDF3BE04B4}" presName="imagNode" presStyleLbl="fgImgPlace1" presStyleIdx="1" presStyleCnt="4"/>
      <dgm:spPr>
        <a:xfrm>
          <a:off x="1340083" y="125463"/>
          <a:ext cx="696321" cy="69632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38100" cap="flat" cmpd="sng" algn="ctr">
          <a:noFill/>
          <a:prstDash val="solid"/>
        </a:ln>
        <a:effectLst/>
      </dgm:spPr>
      <dgm:t>
        <a:bodyPr/>
        <a:lstStyle/>
        <a:p>
          <a:endParaRPr lang="en-NZ"/>
        </a:p>
      </dgm:t>
    </dgm:pt>
    <dgm:pt modelId="{DF069FA7-9CC4-4083-A8BF-5BACBD4A968D}" type="pres">
      <dgm:prSet presAssocID="{DE876464-8591-49F3-AC06-953E31586713}" presName="sibTrans" presStyleLbl="sibTrans2D1" presStyleIdx="0" presStyleCnt="0"/>
      <dgm:spPr/>
      <dgm:t>
        <a:bodyPr/>
        <a:lstStyle/>
        <a:p>
          <a:endParaRPr lang="en-NZ"/>
        </a:p>
      </dgm:t>
    </dgm:pt>
    <dgm:pt modelId="{EF6292A1-0BF0-4AF2-95CF-23AB157946D7}" type="pres">
      <dgm:prSet presAssocID="{92D5731D-695A-4E6A-AD27-2FD3E17CF196}" presName="compNode" presStyleCnt="0"/>
      <dgm:spPr/>
    </dgm:pt>
    <dgm:pt modelId="{1438EBE3-13DB-4AD1-A037-B60772576044}" type="pres">
      <dgm:prSet presAssocID="{92D5731D-695A-4E6A-AD27-2FD3E17CF196}" presName="bkgdShape" presStyleLbl="node1" presStyleIdx="2" presStyleCnt="4"/>
      <dgm:spPr>
        <a:prstGeom prst="roundRect">
          <a:avLst>
            <a:gd name="adj" fmla="val 10000"/>
          </a:avLst>
        </a:prstGeom>
      </dgm:spPr>
      <dgm:t>
        <a:bodyPr/>
        <a:lstStyle/>
        <a:p>
          <a:endParaRPr lang="en-NZ"/>
        </a:p>
      </dgm:t>
    </dgm:pt>
    <dgm:pt modelId="{5C28369C-5546-4563-B30C-097678D24DD7}" type="pres">
      <dgm:prSet presAssocID="{92D5731D-695A-4E6A-AD27-2FD3E17CF196}" presName="nodeTx" presStyleLbl="node1" presStyleIdx="2" presStyleCnt="4">
        <dgm:presLayoutVars>
          <dgm:bulletEnabled val="1"/>
        </dgm:presLayoutVars>
      </dgm:prSet>
      <dgm:spPr/>
      <dgm:t>
        <a:bodyPr/>
        <a:lstStyle/>
        <a:p>
          <a:endParaRPr lang="en-NZ"/>
        </a:p>
      </dgm:t>
    </dgm:pt>
    <dgm:pt modelId="{ECE414FB-4675-4ACF-A06B-56A779A37830}" type="pres">
      <dgm:prSet presAssocID="{92D5731D-695A-4E6A-AD27-2FD3E17CF196}" presName="invisiNode" presStyleLbl="node1" presStyleIdx="2" presStyleCnt="4"/>
      <dgm:spPr/>
    </dgm:pt>
    <dgm:pt modelId="{DE775F6F-73F8-4915-859E-A2E4287E22EF}" type="pres">
      <dgm:prSet presAssocID="{92D5731D-695A-4E6A-AD27-2FD3E17CF196}" presName="imagNode" presStyleLbl="fgImgPlace1" presStyleIdx="2" presStyleCnt="4"/>
      <dgm:spPr>
        <a:xfrm>
          <a:off x="2475905" y="125463"/>
          <a:ext cx="696321" cy="69632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38100" cap="flat" cmpd="sng" algn="ctr">
          <a:noFill/>
          <a:prstDash val="solid"/>
        </a:ln>
        <a:effectLst/>
      </dgm:spPr>
      <dgm:t>
        <a:bodyPr/>
        <a:lstStyle/>
        <a:p>
          <a:endParaRPr lang="en-NZ"/>
        </a:p>
      </dgm:t>
    </dgm:pt>
    <dgm:pt modelId="{9F6E9821-6B51-4173-ACEA-1925F3E2F089}" type="pres">
      <dgm:prSet presAssocID="{6E6889C6-876F-4673-9352-ABF7B7EBC7CA}" presName="sibTrans" presStyleLbl="sibTrans2D1" presStyleIdx="0" presStyleCnt="0"/>
      <dgm:spPr/>
      <dgm:t>
        <a:bodyPr/>
        <a:lstStyle/>
        <a:p>
          <a:endParaRPr lang="en-NZ"/>
        </a:p>
      </dgm:t>
    </dgm:pt>
    <dgm:pt modelId="{47237522-C9B3-4AA8-A75F-6042FFD7EADE}" type="pres">
      <dgm:prSet presAssocID="{E56DC732-C035-4180-8AB1-289D304801AF}" presName="compNode" presStyleCnt="0"/>
      <dgm:spPr/>
    </dgm:pt>
    <dgm:pt modelId="{637E4435-644D-4007-B5AE-5DB8308754D4}" type="pres">
      <dgm:prSet presAssocID="{E56DC732-C035-4180-8AB1-289D304801AF}" presName="bkgdShape" presStyleLbl="node1" presStyleIdx="3" presStyleCnt="4"/>
      <dgm:spPr>
        <a:prstGeom prst="roundRect">
          <a:avLst>
            <a:gd name="adj" fmla="val 10000"/>
          </a:avLst>
        </a:prstGeom>
      </dgm:spPr>
      <dgm:t>
        <a:bodyPr/>
        <a:lstStyle/>
        <a:p>
          <a:endParaRPr lang="en-NZ"/>
        </a:p>
      </dgm:t>
    </dgm:pt>
    <dgm:pt modelId="{2AD5658F-2E56-4037-81A8-4588A7A2D886}" type="pres">
      <dgm:prSet presAssocID="{E56DC732-C035-4180-8AB1-289D304801AF}" presName="nodeTx" presStyleLbl="node1" presStyleIdx="3" presStyleCnt="4">
        <dgm:presLayoutVars>
          <dgm:bulletEnabled val="1"/>
        </dgm:presLayoutVars>
      </dgm:prSet>
      <dgm:spPr/>
      <dgm:t>
        <a:bodyPr/>
        <a:lstStyle/>
        <a:p>
          <a:endParaRPr lang="en-NZ"/>
        </a:p>
      </dgm:t>
    </dgm:pt>
    <dgm:pt modelId="{C8EFD243-5CCF-446F-A288-A190F00B67F5}" type="pres">
      <dgm:prSet presAssocID="{E56DC732-C035-4180-8AB1-289D304801AF}" presName="invisiNode" presStyleLbl="node1" presStyleIdx="3" presStyleCnt="4"/>
      <dgm:spPr/>
    </dgm:pt>
    <dgm:pt modelId="{E8C7F959-4F01-4891-8FA9-7E58830F308D}" type="pres">
      <dgm:prSet presAssocID="{E56DC732-C035-4180-8AB1-289D304801AF}" presName="imagNode" presStyleLbl="fgImgPlace1" presStyleIdx="3" presStyleCnt="4"/>
      <dgm:spPr>
        <a:xfrm>
          <a:off x="3611727" y="125463"/>
          <a:ext cx="696321" cy="69632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38100" cap="flat" cmpd="sng" algn="ctr">
          <a:noFill/>
          <a:prstDash val="solid"/>
        </a:ln>
        <a:effectLst/>
      </dgm:spPr>
      <dgm:t>
        <a:bodyPr/>
        <a:lstStyle/>
        <a:p>
          <a:endParaRPr lang="en-NZ"/>
        </a:p>
      </dgm:t>
    </dgm:pt>
  </dgm:ptLst>
  <dgm:cxnLst>
    <dgm:cxn modelId="{76A82D9C-DF1E-4DC2-92D6-387E5405DB7E}" srcId="{F2DA4ECE-25C0-402B-8D0C-D34A13C647F5}" destId="{E56DC732-C035-4180-8AB1-289D304801AF}" srcOrd="3" destOrd="0" parTransId="{9217C644-C3B0-42CF-9CD0-96F98E694973}" sibTransId="{FF0BDDB1-56E3-4223-AC39-365E7ACB57EA}"/>
    <dgm:cxn modelId="{A9C8126B-ED24-4925-8EA8-DF062C17507A}" type="presOf" srcId="{262DB3CF-EBEA-4489-A173-92150F297D2C}" destId="{825BCA86-9A02-482D-99CD-AEF889B82F70}" srcOrd="1" destOrd="0" presId="urn:microsoft.com/office/officeart/2005/8/layout/hList7"/>
    <dgm:cxn modelId="{CF2325DA-5B53-4E8A-860C-5AEC6E0E9485}" type="presOf" srcId="{DE876464-8591-49F3-AC06-953E31586713}" destId="{DF069FA7-9CC4-4083-A8BF-5BACBD4A968D}" srcOrd="0" destOrd="0" presId="urn:microsoft.com/office/officeart/2005/8/layout/hList7"/>
    <dgm:cxn modelId="{52039FB8-FFAA-47A5-A79F-D83465C7A075}" type="presOf" srcId="{F2DA4ECE-25C0-402B-8D0C-D34A13C647F5}" destId="{5657BBC1-68E1-4A1C-9036-C671AC1FAB80}" srcOrd="0" destOrd="0" presId="urn:microsoft.com/office/officeart/2005/8/layout/hList7"/>
    <dgm:cxn modelId="{98B9F813-ED1D-4FB6-BBE2-4702A8AE0937}" type="presOf" srcId="{2E99674F-D2DC-4824-95B9-9ADDF3BE04B4}" destId="{DEDAE884-16F5-4CD8-9029-87E7C2EB5D9D}" srcOrd="0" destOrd="0" presId="urn:microsoft.com/office/officeart/2005/8/layout/hList7"/>
    <dgm:cxn modelId="{B9ACF842-9213-4CE2-95FD-CFDA9DE7CA27}" type="presOf" srcId="{6E6889C6-876F-4673-9352-ABF7B7EBC7CA}" destId="{9F6E9821-6B51-4173-ACEA-1925F3E2F089}" srcOrd="0" destOrd="0" presId="urn:microsoft.com/office/officeart/2005/8/layout/hList7"/>
    <dgm:cxn modelId="{9AB19A43-0D5E-4A91-8FC0-206C2009D050}" type="presOf" srcId="{E56DC732-C035-4180-8AB1-289D304801AF}" destId="{2AD5658F-2E56-4037-81A8-4588A7A2D886}" srcOrd="1" destOrd="0" presId="urn:microsoft.com/office/officeart/2005/8/layout/hList7"/>
    <dgm:cxn modelId="{8389F9AC-83E0-4B20-84BF-5BAC5D04F51B}" srcId="{F2DA4ECE-25C0-402B-8D0C-D34A13C647F5}" destId="{2E99674F-D2DC-4824-95B9-9ADDF3BE04B4}" srcOrd="1" destOrd="0" parTransId="{0E913497-EE88-4071-9F2D-F81BC6B3DD55}" sibTransId="{DE876464-8591-49F3-AC06-953E31586713}"/>
    <dgm:cxn modelId="{09CE8C0D-4DD9-40FA-9FD5-3402448163C4}" type="presOf" srcId="{92D5731D-695A-4E6A-AD27-2FD3E17CF196}" destId="{5C28369C-5546-4563-B30C-097678D24DD7}" srcOrd="1" destOrd="0" presId="urn:microsoft.com/office/officeart/2005/8/layout/hList7"/>
    <dgm:cxn modelId="{6FD57094-500E-47F1-A75F-A29F373AB258}" type="presOf" srcId="{262DB3CF-EBEA-4489-A173-92150F297D2C}" destId="{A57B0BA9-BB2A-4033-BA46-82298241075B}" srcOrd="0" destOrd="0" presId="urn:microsoft.com/office/officeart/2005/8/layout/hList7"/>
    <dgm:cxn modelId="{0BBF5237-D2EB-466D-AD19-E18F6278ACF2}" type="presOf" srcId="{E56DC732-C035-4180-8AB1-289D304801AF}" destId="{637E4435-644D-4007-B5AE-5DB8308754D4}" srcOrd="0" destOrd="0" presId="urn:microsoft.com/office/officeart/2005/8/layout/hList7"/>
    <dgm:cxn modelId="{ABB6ABF7-83EE-43C1-AC6A-33E52EB7CA12}" type="presOf" srcId="{2E99674F-D2DC-4824-95B9-9ADDF3BE04B4}" destId="{38FB3B50-A4BE-4829-9874-3D848255BFF2}" srcOrd="1" destOrd="0" presId="urn:microsoft.com/office/officeart/2005/8/layout/hList7"/>
    <dgm:cxn modelId="{A27B8F47-BCB7-4247-A0D7-B228BC5FB7B8}" type="presOf" srcId="{92BAEB1B-3A20-453A-AF2F-9CB3489F5FAA}" destId="{F061258C-2F2A-44FD-8231-B5DBB34E43DC}" srcOrd="0" destOrd="0" presId="urn:microsoft.com/office/officeart/2005/8/layout/hList7"/>
    <dgm:cxn modelId="{D6495A3C-01C3-4302-BBDA-ACB3F0003115}" type="presOf" srcId="{92D5731D-695A-4E6A-AD27-2FD3E17CF196}" destId="{1438EBE3-13DB-4AD1-A037-B60772576044}" srcOrd="0" destOrd="0" presId="urn:microsoft.com/office/officeart/2005/8/layout/hList7"/>
    <dgm:cxn modelId="{7AD875FE-C464-460F-ADE0-9F8C3E478DF5}" srcId="{F2DA4ECE-25C0-402B-8D0C-D34A13C647F5}" destId="{92D5731D-695A-4E6A-AD27-2FD3E17CF196}" srcOrd="2" destOrd="0" parTransId="{69C45764-1B97-4A21-AB7A-2450D133D96F}" sibTransId="{6E6889C6-876F-4673-9352-ABF7B7EBC7CA}"/>
    <dgm:cxn modelId="{3B1D4AFC-864A-4767-87D6-919A3BAE1EBD}" srcId="{F2DA4ECE-25C0-402B-8D0C-D34A13C647F5}" destId="{262DB3CF-EBEA-4489-A173-92150F297D2C}" srcOrd="0" destOrd="0" parTransId="{671CFDFC-C268-4161-BB44-9E12208C8153}" sibTransId="{92BAEB1B-3A20-453A-AF2F-9CB3489F5FAA}"/>
    <dgm:cxn modelId="{9F1AFB9E-F417-416F-88F2-E67FD8040576}" type="presParOf" srcId="{5657BBC1-68E1-4A1C-9036-C671AC1FAB80}" destId="{9DFCCBA3-579A-4BE3-9029-0FDC59B8CB20}" srcOrd="0" destOrd="0" presId="urn:microsoft.com/office/officeart/2005/8/layout/hList7"/>
    <dgm:cxn modelId="{90DE5D09-6468-45AE-8282-E23C44465908}" type="presParOf" srcId="{5657BBC1-68E1-4A1C-9036-C671AC1FAB80}" destId="{F53ACB1E-CF0A-4B79-BED2-BE36133B2286}" srcOrd="1" destOrd="0" presId="urn:microsoft.com/office/officeart/2005/8/layout/hList7"/>
    <dgm:cxn modelId="{A147620B-EDF0-4359-A2FE-DC53B4A703FD}" type="presParOf" srcId="{F53ACB1E-CF0A-4B79-BED2-BE36133B2286}" destId="{D515998A-D0AB-44D1-B1C5-7F48433AC371}" srcOrd="0" destOrd="0" presId="urn:microsoft.com/office/officeart/2005/8/layout/hList7"/>
    <dgm:cxn modelId="{B6E705EC-D3EA-4EC6-A50E-8C31114E9F6C}" type="presParOf" srcId="{D515998A-D0AB-44D1-B1C5-7F48433AC371}" destId="{A57B0BA9-BB2A-4033-BA46-82298241075B}" srcOrd="0" destOrd="0" presId="urn:microsoft.com/office/officeart/2005/8/layout/hList7"/>
    <dgm:cxn modelId="{A61E6B33-51D4-49CB-8059-62032B2E3F46}" type="presParOf" srcId="{D515998A-D0AB-44D1-B1C5-7F48433AC371}" destId="{825BCA86-9A02-482D-99CD-AEF889B82F70}" srcOrd="1" destOrd="0" presId="urn:microsoft.com/office/officeart/2005/8/layout/hList7"/>
    <dgm:cxn modelId="{D68A058C-3E6E-4759-8722-EBBAFFEFEB6F}" type="presParOf" srcId="{D515998A-D0AB-44D1-B1C5-7F48433AC371}" destId="{08F1CD09-6824-47A0-B98D-AB7287949829}" srcOrd="2" destOrd="0" presId="urn:microsoft.com/office/officeart/2005/8/layout/hList7"/>
    <dgm:cxn modelId="{F80BCE8D-E35F-4577-A5AB-B46C581C7399}" type="presParOf" srcId="{D515998A-D0AB-44D1-B1C5-7F48433AC371}" destId="{36AF8099-20E3-4F95-BE34-BCA402A1A9FA}" srcOrd="3" destOrd="0" presId="urn:microsoft.com/office/officeart/2005/8/layout/hList7"/>
    <dgm:cxn modelId="{7164261B-9990-4EBB-95F4-5BB2E3E08D70}" type="presParOf" srcId="{F53ACB1E-CF0A-4B79-BED2-BE36133B2286}" destId="{F061258C-2F2A-44FD-8231-B5DBB34E43DC}" srcOrd="1" destOrd="0" presId="urn:microsoft.com/office/officeart/2005/8/layout/hList7"/>
    <dgm:cxn modelId="{0225B451-E5AD-4802-A976-D2651B876C8B}" type="presParOf" srcId="{F53ACB1E-CF0A-4B79-BED2-BE36133B2286}" destId="{06A80C62-E7A0-42F4-AC87-0E068EA120B8}" srcOrd="2" destOrd="0" presId="urn:microsoft.com/office/officeart/2005/8/layout/hList7"/>
    <dgm:cxn modelId="{1704E429-E7A7-4DDA-BDBE-B8B5942B1F79}" type="presParOf" srcId="{06A80C62-E7A0-42F4-AC87-0E068EA120B8}" destId="{DEDAE884-16F5-4CD8-9029-87E7C2EB5D9D}" srcOrd="0" destOrd="0" presId="urn:microsoft.com/office/officeart/2005/8/layout/hList7"/>
    <dgm:cxn modelId="{BD1B5ADC-EEBC-4777-B310-2619DC93064F}" type="presParOf" srcId="{06A80C62-E7A0-42F4-AC87-0E068EA120B8}" destId="{38FB3B50-A4BE-4829-9874-3D848255BFF2}" srcOrd="1" destOrd="0" presId="urn:microsoft.com/office/officeart/2005/8/layout/hList7"/>
    <dgm:cxn modelId="{E03EAEA3-801A-453E-BEC4-DE1AF8F9A32C}" type="presParOf" srcId="{06A80C62-E7A0-42F4-AC87-0E068EA120B8}" destId="{3BC86056-769B-4657-B59A-B4E8FFD67BF2}" srcOrd="2" destOrd="0" presId="urn:microsoft.com/office/officeart/2005/8/layout/hList7"/>
    <dgm:cxn modelId="{D78860BE-DF90-45E9-BF77-5C7A255A224C}" type="presParOf" srcId="{06A80C62-E7A0-42F4-AC87-0E068EA120B8}" destId="{A48CE41A-B1FE-42AB-9A9C-0C3FBDAF568F}" srcOrd="3" destOrd="0" presId="urn:microsoft.com/office/officeart/2005/8/layout/hList7"/>
    <dgm:cxn modelId="{FAC4402B-2DA9-4D3E-842E-203EF757A159}" type="presParOf" srcId="{F53ACB1E-CF0A-4B79-BED2-BE36133B2286}" destId="{DF069FA7-9CC4-4083-A8BF-5BACBD4A968D}" srcOrd="3" destOrd="0" presId="urn:microsoft.com/office/officeart/2005/8/layout/hList7"/>
    <dgm:cxn modelId="{315A6D5D-CAAF-4344-887C-337F9A1A3D1A}" type="presParOf" srcId="{F53ACB1E-CF0A-4B79-BED2-BE36133B2286}" destId="{EF6292A1-0BF0-4AF2-95CF-23AB157946D7}" srcOrd="4" destOrd="0" presId="urn:microsoft.com/office/officeart/2005/8/layout/hList7"/>
    <dgm:cxn modelId="{A295151F-2B63-4302-A98B-D6EDAF209823}" type="presParOf" srcId="{EF6292A1-0BF0-4AF2-95CF-23AB157946D7}" destId="{1438EBE3-13DB-4AD1-A037-B60772576044}" srcOrd="0" destOrd="0" presId="urn:microsoft.com/office/officeart/2005/8/layout/hList7"/>
    <dgm:cxn modelId="{03A0CBB3-686E-4AA7-B8D3-C763140964BD}" type="presParOf" srcId="{EF6292A1-0BF0-4AF2-95CF-23AB157946D7}" destId="{5C28369C-5546-4563-B30C-097678D24DD7}" srcOrd="1" destOrd="0" presId="urn:microsoft.com/office/officeart/2005/8/layout/hList7"/>
    <dgm:cxn modelId="{DAB475EE-3535-4D49-AD12-1D840322C632}" type="presParOf" srcId="{EF6292A1-0BF0-4AF2-95CF-23AB157946D7}" destId="{ECE414FB-4675-4ACF-A06B-56A779A37830}" srcOrd="2" destOrd="0" presId="urn:microsoft.com/office/officeart/2005/8/layout/hList7"/>
    <dgm:cxn modelId="{FF134561-E2EC-4410-8FC2-5256E95F697C}" type="presParOf" srcId="{EF6292A1-0BF0-4AF2-95CF-23AB157946D7}" destId="{DE775F6F-73F8-4915-859E-A2E4287E22EF}" srcOrd="3" destOrd="0" presId="urn:microsoft.com/office/officeart/2005/8/layout/hList7"/>
    <dgm:cxn modelId="{C7D02CB4-D808-4DCE-B170-14355CC9AA4C}" type="presParOf" srcId="{F53ACB1E-CF0A-4B79-BED2-BE36133B2286}" destId="{9F6E9821-6B51-4173-ACEA-1925F3E2F089}" srcOrd="5" destOrd="0" presId="urn:microsoft.com/office/officeart/2005/8/layout/hList7"/>
    <dgm:cxn modelId="{53E364A7-09E9-4CD5-9D0A-B349903D827F}" type="presParOf" srcId="{F53ACB1E-CF0A-4B79-BED2-BE36133B2286}" destId="{47237522-C9B3-4AA8-A75F-6042FFD7EADE}" srcOrd="6" destOrd="0" presId="urn:microsoft.com/office/officeart/2005/8/layout/hList7"/>
    <dgm:cxn modelId="{75C05320-4AE9-460F-8195-6484A0CBC737}" type="presParOf" srcId="{47237522-C9B3-4AA8-A75F-6042FFD7EADE}" destId="{637E4435-644D-4007-B5AE-5DB8308754D4}" srcOrd="0" destOrd="0" presId="urn:microsoft.com/office/officeart/2005/8/layout/hList7"/>
    <dgm:cxn modelId="{CE0C7604-3D3E-4417-90A1-9966DFF6A0E0}" type="presParOf" srcId="{47237522-C9B3-4AA8-A75F-6042FFD7EADE}" destId="{2AD5658F-2E56-4037-81A8-4588A7A2D886}" srcOrd="1" destOrd="0" presId="urn:microsoft.com/office/officeart/2005/8/layout/hList7"/>
    <dgm:cxn modelId="{F236E0B7-7D6A-48F4-B09A-867A35A7F934}" type="presParOf" srcId="{47237522-C9B3-4AA8-A75F-6042FFD7EADE}" destId="{C8EFD243-5CCF-446F-A288-A190F00B67F5}" srcOrd="2" destOrd="0" presId="urn:microsoft.com/office/officeart/2005/8/layout/hList7"/>
    <dgm:cxn modelId="{248D6CF0-0BC2-436B-84D1-365EB596C222}" type="presParOf" srcId="{47237522-C9B3-4AA8-A75F-6042FFD7EADE}" destId="{E8C7F959-4F01-4891-8FA9-7E58830F308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B0BA9-BB2A-4033-BA46-82298241075B}">
      <dsp:nvSpPr>
        <dsp:cNvPr id="0" name=""/>
        <dsp:cNvSpPr/>
      </dsp:nvSpPr>
      <dsp:spPr>
        <a:xfrm>
          <a:off x="6544" y="0"/>
          <a:ext cx="1706972" cy="2620349"/>
        </a:xfrm>
        <a:prstGeom prst="roundRect">
          <a:avLst>
            <a:gd name="adj" fmla="val 10000"/>
          </a:avLst>
        </a:prstGeom>
        <a:solidFill>
          <a:srgbClr val="037299">
            <a:alpha val="14902"/>
          </a:srgb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NZ" sz="2300" kern="1200">
              <a:solidFill>
                <a:srgbClr val="4F81BD">
                  <a:lumMod val="50000"/>
                </a:srgbClr>
              </a:solidFill>
              <a:effectLst/>
              <a:latin typeface="Calibri"/>
              <a:ea typeface="+mn-ea"/>
              <a:cs typeface="+mn-cs"/>
            </a:rPr>
            <a:t>Reconnect </a:t>
          </a:r>
          <a:r>
            <a:rPr lang="en-NZ" sz="2300" i="1" kern="1200">
              <a:solidFill>
                <a:srgbClr val="4F81BD">
                  <a:lumMod val="50000"/>
                </a:srgbClr>
              </a:solidFill>
              <a:effectLst/>
              <a:latin typeface="Calibri"/>
              <a:ea typeface="+mn-ea"/>
              <a:cs typeface="+mn-cs"/>
            </a:rPr>
            <a:t>Tūhononga</a:t>
          </a:r>
        </a:p>
      </dsp:txBody>
      <dsp:txXfrm>
        <a:off x="6544" y="1048139"/>
        <a:ext cx="1706972" cy="1048139"/>
      </dsp:txXfrm>
    </dsp:sp>
    <dsp:sp modelId="{36AF8099-20E3-4F95-BE34-BCA402A1A9FA}">
      <dsp:nvSpPr>
        <dsp:cNvPr id="0" name=""/>
        <dsp:cNvSpPr/>
      </dsp:nvSpPr>
      <dsp:spPr>
        <a:xfrm>
          <a:off x="418826" y="157220"/>
          <a:ext cx="872576" cy="872576"/>
        </a:xfrm>
        <a:prstGeom prst="ellipse">
          <a:avLst/>
        </a:prstGeom>
        <a:blipFill rotWithShape="1">
          <a:blip xmlns:r="http://schemas.openxmlformats.org/officeDocument/2006/relationships" r:embed="rId1"/>
          <a:stretch>
            <a:fillRect/>
          </a:stretch>
        </a:blipFill>
        <a:ln w="0" cap="flat" cmpd="sng" algn="ctr">
          <a:noFill/>
          <a:prstDash val="solid"/>
        </a:ln>
        <a:effectLst/>
      </dsp:spPr>
      <dsp:style>
        <a:lnRef idx="3">
          <a:scrgbClr r="0" g="0" b="0"/>
        </a:lnRef>
        <a:fillRef idx="1">
          <a:scrgbClr r="0" g="0" b="0"/>
        </a:fillRef>
        <a:effectRef idx="1">
          <a:scrgbClr r="0" g="0" b="0"/>
        </a:effectRef>
        <a:fontRef idx="minor"/>
      </dsp:style>
    </dsp:sp>
    <dsp:sp modelId="{DEDAE884-16F5-4CD8-9029-87E7C2EB5D9D}">
      <dsp:nvSpPr>
        <dsp:cNvPr id="0" name=""/>
        <dsp:cNvSpPr/>
      </dsp:nvSpPr>
      <dsp:spPr>
        <a:xfrm>
          <a:off x="1759810" y="0"/>
          <a:ext cx="1706972" cy="2620349"/>
        </a:xfrm>
        <a:prstGeom prst="roundRect">
          <a:avLst>
            <a:gd name="adj" fmla="val 10000"/>
          </a:avLst>
        </a:prstGeom>
        <a:solidFill>
          <a:srgbClr val="037299">
            <a:alpha val="14902"/>
          </a:srgb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NZ" sz="2300" kern="1200">
              <a:solidFill>
                <a:srgbClr val="4F81BD">
                  <a:lumMod val="50000"/>
                </a:srgbClr>
              </a:solidFill>
              <a:effectLst/>
              <a:latin typeface="Calibri"/>
              <a:ea typeface="+mn-ea"/>
              <a:cs typeface="+mn-cs"/>
            </a:rPr>
            <a:t>Restore </a:t>
          </a:r>
          <a:r>
            <a:rPr lang="en-NZ" sz="2300" i="1" kern="1200">
              <a:solidFill>
                <a:srgbClr val="4F81BD">
                  <a:lumMod val="50000"/>
                </a:srgbClr>
              </a:solidFill>
              <a:effectLst/>
              <a:latin typeface="Calibri"/>
              <a:ea typeface="+mn-ea"/>
              <a:cs typeface="+mn-cs"/>
            </a:rPr>
            <a:t>Whakahou</a:t>
          </a:r>
        </a:p>
      </dsp:txBody>
      <dsp:txXfrm>
        <a:off x="1759810" y="1048139"/>
        <a:ext cx="1706972" cy="1048139"/>
      </dsp:txXfrm>
    </dsp:sp>
    <dsp:sp modelId="{A48CE41A-B1FE-42AB-9A9C-0C3FBDAF568F}">
      <dsp:nvSpPr>
        <dsp:cNvPr id="0" name=""/>
        <dsp:cNvSpPr/>
      </dsp:nvSpPr>
      <dsp:spPr>
        <a:xfrm>
          <a:off x="2177008" y="157220"/>
          <a:ext cx="872576" cy="87257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38100" cap="flat" cmpd="sng" algn="ctr">
          <a:noFill/>
          <a:prstDash val="solid"/>
        </a:ln>
        <a:effectLst/>
      </dsp:spPr>
      <dsp:style>
        <a:lnRef idx="3">
          <a:scrgbClr r="0" g="0" b="0"/>
        </a:lnRef>
        <a:fillRef idx="1">
          <a:scrgbClr r="0" g="0" b="0"/>
        </a:fillRef>
        <a:effectRef idx="1">
          <a:scrgbClr r="0" g="0" b="0"/>
        </a:effectRef>
        <a:fontRef idx="minor"/>
      </dsp:style>
    </dsp:sp>
    <dsp:sp modelId="{1438EBE3-13DB-4AD1-A037-B60772576044}">
      <dsp:nvSpPr>
        <dsp:cNvPr id="0" name=""/>
        <dsp:cNvSpPr/>
      </dsp:nvSpPr>
      <dsp:spPr>
        <a:xfrm>
          <a:off x="3517992" y="0"/>
          <a:ext cx="1706972" cy="2620349"/>
        </a:xfrm>
        <a:prstGeom prst="roundRect">
          <a:avLst>
            <a:gd name="adj" fmla="val 10000"/>
          </a:avLst>
        </a:prstGeom>
        <a:solidFill>
          <a:srgbClr val="037299">
            <a:alpha val="14902"/>
          </a:srgb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NZ" sz="2300" kern="1200">
              <a:solidFill>
                <a:srgbClr val="4F81BD">
                  <a:lumMod val="50000"/>
                </a:srgbClr>
              </a:solidFill>
              <a:effectLst/>
              <a:latin typeface="Calibri"/>
              <a:ea typeface="+mn-ea"/>
              <a:cs typeface="+mn-cs"/>
            </a:rPr>
            <a:t>Rebuild </a:t>
          </a:r>
          <a:r>
            <a:rPr lang="en-NZ" sz="2300" i="1" kern="1200">
              <a:solidFill>
                <a:srgbClr val="4F81BD">
                  <a:lumMod val="50000"/>
                </a:srgbClr>
              </a:solidFill>
              <a:effectLst/>
              <a:latin typeface="Calibri"/>
              <a:ea typeface="+mn-ea"/>
              <a:cs typeface="+mn-cs"/>
            </a:rPr>
            <a:t>Waihanga</a:t>
          </a:r>
        </a:p>
      </dsp:txBody>
      <dsp:txXfrm>
        <a:off x="3517992" y="1048139"/>
        <a:ext cx="1706972" cy="1048139"/>
      </dsp:txXfrm>
    </dsp:sp>
    <dsp:sp modelId="{DE775F6F-73F8-4915-859E-A2E4287E22EF}">
      <dsp:nvSpPr>
        <dsp:cNvPr id="0" name=""/>
        <dsp:cNvSpPr/>
      </dsp:nvSpPr>
      <dsp:spPr>
        <a:xfrm>
          <a:off x="3935190" y="157220"/>
          <a:ext cx="872576" cy="87257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38100" cap="flat" cmpd="sng" algn="ctr">
          <a:noFill/>
          <a:prstDash val="solid"/>
        </a:ln>
        <a:effectLst/>
      </dsp:spPr>
      <dsp:style>
        <a:lnRef idx="3">
          <a:scrgbClr r="0" g="0" b="0"/>
        </a:lnRef>
        <a:fillRef idx="1">
          <a:scrgbClr r="0" g="0" b="0"/>
        </a:fillRef>
        <a:effectRef idx="1">
          <a:scrgbClr r="0" g="0" b="0"/>
        </a:effectRef>
        <a:fontRef idx="minor"/>
      </dsp:style>
    </dsp:sp>
    <dsp:sp modelId="{637E4435-644D-4007-B5AE-5DB8308754D4}">
      <dsp:nvSpPr>
        <dsp:cNvPr id="0" name=""/>
        <dsp:cNvSpPr/>
      </dsp:nvSpPr>
      <dsp:spPr>
        <a:xfrm>
          <a:off x="5276174" y="0"/>
          <a:ext cx="1706972" cy="2620349"/>
        </a:xfrm>
        <a:prstGeom prst="roundRect">
          <a:avLst>
            <a:gd name="adj" fmla="val 10000"/>
          </a:avLst>
        </a:prstGeom>
        <a:solidFill>
          <a:srgbClr val="037299">
            <a:alpha val="14902"/>
          </a:srgb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NZ" sz="2300" kern="1200">
              <a:solidFill>
                <a:srgbClr val="4F81BD">
                  <a:lumMod val="50000"/>
                </a:srgbClr>
              </a:solidFill>
              <a:latin typeface="Calibri"/>
              <a:ea typeface="+mn-ea"/>
              <a:cs typeface="+mn-cs"/>
            </a:rPr>
            <a:t>Regenerate  </a:t>
          </a:r>
          <a:r>
            <a:rPr lang="en-NZ" sz="2300" i="1" kern="1200">
              <a:solidFill>
                <a:srgbClr val="4F81BD">
                  <a:lumMod val="50000"/>
                </a:srgbClr>
              </a:solidFill>
              <a:latin typeface="Calibri"/>
              <a:ea typeface="+mn-ea"/>
              <a:cs typeface="+mn-cs"/>
            </a:rPr>
            <a:t>Whakatipu</a:t>
          </a:r>
        </a:p>
      </dsp:txBody>
      <dsp:txXfrm>
        <a:off x="5276174" y="1048139"/>
        <a:ext cx="1706972" cy="1048139"/>
      </dsp:txXfrm>
    </dsp:sp>
    <dsp:sp modelId="{E8C7F959-4F01-4891-8FA9-7E58830F308D}">
      <dsp:nvSpPr>
        <dsp:cNvPr id="0" name=""/>
        <dsp:cNvSpPr/>
      </dsp:nvSpPr>
      <dsp:spPr>
        <a:xfrm>
          <a:off x="5693372" y="157220"/>
          <a:ext cx="872576" cy="87257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38100" cap="flat" cmpd="sng" algn="ctr">
          <a:noFill/>
          <a:prstDash val="solid"/>
        </a:ln>
        <a:effectLst/>
      </dsp:spPr>
      <dsp:style>
        <a:lnRef idx="3">
          <a:scrgbClr r="0" g="0" b="0"/>
        </a:lnRef>
        <a:fillRef idx="1">
          <a:scrgbClr r="0" g="0" b="0"/>
        </a:fillRef>
        <a:effectRef idx="1">
          <a:scrgbClr r="0" g="0" b="0"/>
        </a:effectRef>
        <a:fontRef idx="minor"/>
      </dsp:style>
    </dsp:sp>
    <dsp:sp modelId="{9DFCCBA3-579A-4BE3-9029-0FDC59B8CB20}">
      <dsp:nvSpPr>
        <dsp:cNvPr id="0" name=""/>
        <dsp:cNvSpPr/>
      </dsp:nvSpPr>
      <dsp:spPr>
        <a:xfrm>
          <a:off x="233798" y="1994436"/>
          <a:ext cx="6349845" cy="562748"/>
        </a:xfrm>
        <a:prstGeom prst="leftRightArrow">
          <a:avLst/>
        </a:prstGeom>
        <a:solidFill>
          <a:sysClr val="window" lastClr="FFFFFF"/>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479CC-D453-4C95-9F10-565B8DF3BBCF}" type="datetimeFigureOut">
              <a:rPr lang="en-NZ" smtClean="0"/>
              <a:t>22/02/2018</a:t>
            </a:fld>
            <a:endParaRPr lang="en-NZ"/>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107F9-23D9-49ED-BE13-9B802E9D2E78}" type="slidenum">
              <a:rPr lang="en-NZ" smtClean="0"/>
              <a:t>‹#›</a:t>
            </a:fld>
            <a:endParaRPr lang="en-NZ"/>
          </a:p>
        </p:txBody>
      </p:sp>
    </p:spTree>
    <p:extLst>
      <p:ext uri="{BB962C8B-B14F-4D97-AF65-F5344CB8AC3E}">
        <p14:creationId xmlns:p14="http://schemas.microsoft.com/office/powerpoint/2010/main" val="60006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solidFill>
                  <a:prstClr val="black"/>
                </a:solidFill>
              </a:rPr>
              <a:pPr/>
              <a:t>1</a:t>
            </a:fld>
            <a:endParaRPr lang="en-NZ">
              <a:solidFill>
                <a:prstClr val="black"/>
              </a:solidFill>
            </a:endParaRPr>
          </a:p>
        </p:txBody>
      </p:sp>
    </p:spTree>
    <p:extLst>
      <p:ext uri="{BB962C8B-B14F-4D97-AF65-F5344CB8AC3E}">
        <p14:creationId xmlns:p14="http://schemas.microsoft.com/office/powerpoint/2010/main" val="297267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Recovery Programme is a living document that provides a pathway for rebuilding our communities in a future-focused way. </a:t>
            </a:r>
          </a:p>
          <a:p>
            <a:endParaRPr lang="en-NZ" sz="1200" kern="1200" baseline="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Programme is grouped into 4 environments:</a:t>
            </a:r>
          </a:p>
          <a:p>
            <a:pPr marL="171450" indent="-171450">
              <a:buFontTx/>
              <a:buChar char="-"/>
            </a:pPr>
            <a:r>
              <a:rPr lang="en-NZ" sz="1200" kern="1200" baseline="0" dirty="0" smtClean="0">
                <a:solidFill>
                  <a:schemeClr val="tx1"/>
                </a:solidFill>
                <a:effectLst/>
                <a:latin typeface="+mn-lt"/>
                <a:ea typeface="+mn-ea"/>
                <a:cs typeface="+mn-cs"/>
              </a:rPr>
              <a:t>Built</a:t>
            </a:r>
          </a:p>
          <a:p>
            <a:pPr marL="171450" indent="-171450">
              <a:buFontTx/>
              <a:buChar char="-"/>
            </a:pPr>
            <a:r>
              <a:rPr lang="en-NZ" sz="1200" kern="1200" baseline="0" dirty="0" smtClean="0">
                <a:solidFill>
                  <a:schemeClr val="tx1"/>
                </a:solidFill>
                <a:effectLst/>
                <a:latin typeface="+mn-lt"/>
                <a:ea typeface="+mn-ea"/>
                <a:cs typeface="+mn-cs"/>
              </a:rPr>
              <a:t>Economic,</a:t>
            </a:r>
          </a:p>
          <a:p>
            <a:pPr marL="171450" indent="-171450">
              <a:buFontTx/>
              <a:buChar char="-"/>
            </a:pPr>
            <a:r>
              <a:rPr lang="en-NZ" sz="1200" kern="1200" baseline="0" dirty="0" smtClean="0">
                <a:solidFill>
                  <a:schemeClr val="tx1"/>
                </a:solidFill>
                <a:effectLst/>
                <a:latin typeface="+mn-lt"/>
                <a:ea typeface="+mn-ea"/>
                <a:cs typeface="+mn-cs"/>
              </a:rPr>
              <a:t>Community</a:t>
            </a:r>
          </a:p>
          <a:p>
            <a:pPr marL="171450" indent="-171450">
              <a:buFontTx/>
              <a:buChar char="-"/>
            </a:pPr>
            <a:r>
              <a:rPr lang="en-NZ" sz="1200" kern="1200" baseline="0" dirty="0" smtClean="0">
                <a:solidFill>
                  <a:schemeClr val="tx1"/>
                </a:solidFill>
                <a:effectLst/>
                <a:latin typeface="+mn-lt"/>
                <a:ea typeface="+mn-ea"/>
                <a:cs typeface="+mn-cs"/>
              </a:rPr>
              <a:t>Natural and rural.</a:t>
            </a:r>
          </a:p>
          <a:p>
            <a:pPr marL="171450" indent="-171450">
              <a:buFontTx/>
              <a:buChar char="-"/>
            </a:pPr>
            <a:endParaRPr lang="en-NZ" sz="1200" kern="1200" baseline="0" dirty="0" smtClean="0">
              <a:solidFill>
                <a:schemeClr val="tx1"/>
              </a:solidFill>
              <a:effectLst/>
              <a:latin typeface="+mn-lt"/>
              <a:ea typeface="+mn-ea"/>
              <a:cs typeface="+mn-cs"/>
            </a:endParaRPr>
          </a:p>
          <a:p>
            <a:pPr marL="0" indent="0">
              <a:buFontTx/>
              <a:buNone/>
            </a:pPr>
            <a:r>
              <a:rPr lang="en-NZ" sz="1200" kern="1200" baseline="0" dirty="0" smtClean="0">
                <a:solidFill>
                  <a:schemeClr val="tx1"/>
                </a:solidFill>
                <a:effectLst/>
                <a:latin typeface="+mn-lt"/>
                <a:ea typeface="+mn-ea"/>
                <a:cs typeface="+mn-cs"/>
              </a:rPr>
              <a:t>Each environment has a set of objectives, success factors and milestones.</a:t>
            </a:r>
          </a:p>
          <a:p>
            <a:pPr marL="0" indent="0">
              <a:buFontTx/>
              <a:buNone/>
            </a:pPr>
            <a:endParaRPr lang="en-NZ" sz="1200" kern="1200" baseline="0" dirty="0" smtClean="0">
              <a:solidFill>
                <a:schemeClr val="tx1"/>
              </a:solidFill>
              <a:effectLst/>
              <a:latin typeface="+mn-lt"/>
              <a:ea typeface="+mn-ea"/>
              <a:cs typeface="+mn-cs"/>
            </a:endParaRPr>
          </a:p>
          <a:p>
            <a:pPr marL="0" indent="0">
              <a:buFontTx/>
              <a:buNone/>
            </a:pPr>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solidFill>
                  <a:prstClr val="black"/>
                </a:solidFill>
              </a:rPr>
              <a:pPr/>
              <a:t>10</a:t>
            </a:fld>
            <a:endParaRPr lang="en-NZ">
              <a:solidFill>
                <a:prstClr val="black"/>
              </a:solidFill>
            </a:endParaRPr>
          </a:p>
        </p:txBody>
      </p:sp>
    </p:spTree>
    <p:extLst>
      <p:ext uri="{BB962C8B-B14F-4D97-AF65-F5344CB8AC3E}">
        <p14:creationId xmlns:p14="http://schemas.microsoft.com/office/powerpoint/2010/main" val="148580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About 303 yellow stickered for the district.</a:t>
            </a:r>
            <a:r>
              <a:rPr lang="en-NZ" sz="1200" kern="1200" baseline="0" dirty="0" smtClean="0">
                <a:solidFill>
                  <a:schemeClr val="tx1"/>
                </a:solidFill>
                <a:effectLst/>
                <a:latin typeface="+mn-lt"/>
                <a:ea typeface="+mn-ea"/>
                <a:cs typeface="+mn-cs"/>
              </a:rPr>
              <a:t>  We have </a:t>
            </a:r>
            <a:r>
              <a:rPr lang="en-NZ" sz="1200" i="1" kern="1200" baseline="0" dirty="0" smtClean="0">
                <a:solidFill>
                  <a:schemeClr val="tx1"/>
                </a:solidFill>
                <a:effectLst/>
                <a:latin typeface="+mn-lt"/>
                <a:ea typeface="+mn-ea"/>
                <a:cs typeface="+mn-cs"/>
              </a:rPr>
              <a:t>monitored people moving back home – and the latest tally is 60% .  Milestone is 90% before </a:t>
            </a:r>
            <a:r>
              <a:rPr lang="en-NZ" sz="1200" i="1" kern="1200" baseline="0" dirty="0" err="1" smtClean="0">
                <a:solidFill>
                  <a:schemeClr val="tx1"/>
                </a:solidFill>
                <a:effectLst/>
                <a:latin typeface="+mn-lt"/>
                <a:ea typeface="+mn-ea"/>
                <a:cs typeface="+mn-cs"/>
              </a:rPr>
              <a:t>xmas</a:t>
            </a:r>
            <a:r>
              <a:rPr lang="en-NZ" sz="1200" i="1" kern="1200" baseline="0" dirty="0" smtClean="0">
                <a:solidFill>
                  <a:schemeClr val="tx1"/>
                </a:solidFill>
                <a:effectLst/>
                <a:latin typeface="+mn-lt"/>
                <a:ea typeface="+mn-ea"/>
                <a:cs typeface="+mn-cs"/>
              </a:rPr>
              <a:t> – didn’t quite make this for a </a:t>
            </a:r>
            <a:r>
              <a:rPr lang="en-NZ" sz="1200" i="1" kern="1200" baseline="0" dirty="0" err="1" smtClean="0">
                <a:solidFill>
                  <a:schemeClr val="tx1"/>
                </a:solidFill>
                <a:effectLst/>
                <a:latin typeface="+mn-lt"/>
                <a:ea typeface="+mn-ea"/>
                <a:cs typeface="+mn-cs"/>
              </a:rPr>
              <a:t>numbe</a:t>
            </a:r>
            <a:r>
              <a:rPr lang="en-NZ" sz="1200" i="1" kern="1200" baseline="0" dirty="0" smtClean="0">
                <a:solidFill>
                  <a:schemeClr val="tx1"/>
                </a:solidFill>
                <a:effectLst/>
                <a:latin typeface="+mn-lt"/>
                <a:ea typeface="+mn-ea"/>
                <a:cs typeface="+mn-cs"/>
              </a:rPr>
              <a:t> </a:t>
            </a:r>
            <a:r>
              <a:rPr lang="en-NZ" sz="1200" i="1" kern="1200" baseline="0" dirty="0" err="1" smtClean="0">
                <a:solidFill>
                  <a:schemeClr val="tx1"/>
                </a:solidFill>
                <a:effectLst/>
                <a:latin typeface="+mn-lt"/>
                <a:ea typeface="+mn-ea"/>
                <a:cs typeface="+mn-cs"/>
              </a:rPr>
              <a:t>rof</a:t>
            </a:r>
            <a:r>
              <a:rPr lang="en-NZ" sz="1200" i="1" kern="1200" baseline="0" dirty="0" smtClean="0">
                <a:solidFill>
                  <a:schemeClr val="tx1"/>
                </a:solidFill>
                <a:effectLst/>
                <a:latin typeface="+mn-lt"/>
                <a:ea typeface="+mn-ea"/>
                <a:cs typeface="+mn-cs"/>
              </a:rPr>
              <a:t> reasons (rain, people taking time to decide – life choices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15 red stickered properties </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Aside from Edgecumbe homes, biggest impact on the district has been the </a:t>
            </a:r>
            <a:r>
              <a:rPr lang="en-NZ" baseline="0" dirty="0" err="1" smtClean="0"/>
              <a:t>roading</a:t>
            </a:r>
            <a:r>
              <a:rPr lang="en-NZ" baseline="0" dirty="0" smtClean="0"/>
              <a:t> network – long work programme in place for repairs </a:t>
            </a:r>
          </a:p>
          <a:p>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solidFill>
                  <a:prstClr val="black"/>
                </a:solidFill>
              </a:rPr>
              <a:pPr/>
              <a:t>11</a:t>
            </a:fld>
            <a:endParaRPr lang="en-NZ">
              <a:solidFill>
                <a:prstClr val="black"/>
              </a:solidFill>
            </a:endParaRPr>
          </a:p>
        </p:txBody>
      </p:sp>
    </p:spTree>
    <p:extLst>
      <p:ext uri="{BB962C8B-B14F-4D97-AF65-F5344CB8AC3E}">
        <p14:creationId xmlns:p14="http://schemas.microsoft.com/office/powerpoint/2010/main" val="3965996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Project aimed at supporting those that don’t have the means</a:t>
            </a:r>
            <a:r>
              <a:rPr lang="en-AU" sz="1200" kern="1200" baseline="0" dirty="0" smtClean="0">
                <a:solidFill>
                  <a:schemeClr val="tx1"/>
                </a:solidFill>
                <a:effectLst/>
                <a:latin typeface="+mn-lt"/>
                <a:ea typeface="+mn-ea"/>
                <a:cs typeface="+mn-cs"/>
              </a:rPr>
              <a:t> to repair houses themselves to assist to get homes repaired to a standard where they are ‘liveable’.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Drying and repair took longer than expected</a:t>
            </a:r>
            <a:r>
              <a:rPr lang="en-AU" sz="1200" kern="1200" baseline="0" dirty="0" smtClean="0">
                <a:solidFill>
                  <a:schemeClr val="tx1"/>
                </a:solidFill>
                <a:effectLst/>
                <a:latin typeface="+mn-lt"/>
                <a:ea typeface="+mn-ea"/>
                <a:cs typeface="+mn-cs"/>
              </a:rPr>
              <a:t> (wet weather doesn’t help with the drying process).</a:t>
            </a: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LHP also</a:t>
            </a:r>
            <a:r>
              <a:rPr lang="en-NZ" sz="1200" kern="1200" baseline="0" dirty="0" smtClean="0">
                <a:solidFill>
                  <a:schemeClr val="tx1"/>
                </a:solidFill>
                <a:effectLst/>
                <a:latin typeface="+mn-lt"/>
                <a:ea typeface="+mn-ea"/>
                <a:cs typeface="+mn-cs"/>
              </a:rPr>
              <a:t> has w</a:t>
            </a:r>
            <a:r>
              <a:rPr lang="en-NZ" sz="1200" kern="1200" dirty="0" smtClean="0">
                <a:solidFill>
                  <a:schemeClr val="tx1"/>
                </a:solidFill>
                <a:effectLst/>
                <a:latin typeface="+mn-lt"/>
                <a:ea typeface="+mn-ea"/>
                <a:cs typeface="+mn-cs"/>
              </a:rPr>
              <a:t>ider benefit for all flood affected homes, regardles</a:t>
            </a:r>
            <a:r>
              <a:rPr lang="en-NZ" sz="1200" kern="1200" baseline="0" dirty="0" smtClean="0">
                <a:solidFill>
                  <a:schemeClr val="tx1"/>
                </a:solidFill>
                <a:effectLst/>
                <a:latin typeface="+mn-lt"/>
                <a:ea typeface="+mn-ea"/>
                <a:cs typeface="+mn-cs"/>
              </a:rPr>
              <a:t>s of financial situation. Free of charge building inspections, code of compliance certificates and insulation</a:t>
            </a: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Community funding</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Denoted 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Heavily discounted goods</a:t>
            </a:r>
          </a:p>
          <a:p>
            <a:endParaRPr lang="en-NZ" dirty="0"/>
          </a:p>
          <a:p>
            <a:pPr marL="228600" indent="-228600">
              <a:buAutoNum type="arabicPlain" startAt="17"/>
            </a:pPr>
            <a:r>
              <a:rPr lang="en-NZ" dirty="0" smtClean="0"/>
              <a:t>– some materials only, others full LHP</a:t>
            </a:r>
          </a:p>
          <a:p>
            <a:pPr marL="228600" indent="-228600">
              <a:buAutoNum type="arabicPlain" startAt="17"/>
            </a:pPr>
            <a:endParaRPr lang="en-NZ" dirty="0" smtClean="0"/>
          </a:p>
          <a:p>
            <a:pPr marL="228600" indent="-228600">
              <a:buAutoNum type="arabicPlain" startAt="17"/>
            </a:pPr>
            <a:r>
              <a:rPr lang="en-NZ" dirty="0" smtClean="0"/>
              <a:t>Stage 2 has now been commenced</a:t>
            </a:r>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solidFill>
                  <a:prstClr val="black"/>
                </a:solidFill>
              </a:rPr>
              <a:pPr/>
              <a:t>12</a:t>
            </a:fld>
            <a:endParaRPr lang="en-NZ">
              <a:solidFill>
                <a:prstClr val="black"/>
              </a:solidFill>
            </a:endParaRPr>
          </a:p>
        </p:txBody>
      </p:sp>
    </p:spTree>
    <p:extLst>
      <p:ext uri="{BB962C8B-B14F-4D97-AF65-F5344CB8AC3E}">
        <p14:creationId xmlns:p14="http://schemas.microsoft.com/office/powerpoint/2010/main" val="419340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1200" kern="1200" dirty="0" err="1" smtClean="0">
                <a:solidFill>
                  <a:schemeClr val="tx1"/>
                </a:solidFill>
                <a:effectLst/>
                <a:latin typeface="+mn-lt"/>
                <a:ea typeface="+mn-ea"/>
                <a:cs typeface="+mn-cs"/>
              </a:rPr>
              <a:t>Whakatane</a:t>
            </a:r>
            <a:r>
              <a:rPr lang="en-NZ" sz="1200" kern="1200" dirty="0" smtClean="0">
                <a:solidFill>
                  <a:schemeClr val="tx1"/>
                </a:solidFill>
                <a:effectLst/>
                <a:latin typeface="+mn-lt"/>
                <a:ea typeface="+mn-ea"/>
                <a:cs typeface="+mn-cs"/>
              </a:rPr>
              <a:t> District Mayoral Relief Fund ($169,272)</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Navigators Programme introduced to provide medium-term support for those in need – aim to provide wrap around services</a:t>
            </a:r>
            <a:r>
              <a:rPr lang="en-NZ" sz="1200" kern="1200" baseline="0" dirty="0" smtClean="0">
                <a:solidFill>
                  <a:schemeClr val="tx1"/>
                </a:solidFill>
                <a:effectLst/>
                <a:latin typeface="+mn-lt"/>
                <a:ea typeface="+mn-ea"/>
                <a:cs typeface="+mn-cs"/>
              </a:rPr>
              <a:t> for individuals / families  through </a:t>
            </a:r>
            <a:r>
              <a:rPr lang="en-NZ" sz="1200" kern="1200" dirty="0" smtClean="0">
                <a:solidFill>
                  <a:schemeClr val="tx1"/>
                </a:solidFill>
                <a:effectLst/>
                <a:latin typeface="+mn-lt"/>
                <a:ea typeface="+mn-ea"/>
                <a:cs typeface="+mn-cs"/>
              </a:rPr>
              <a:t>connecting with relevant agencies.</a:t>
            </a:r>
          </a:p>
          <a:p>
            <a:r>
              <a:rPr lang="en-N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NZ"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Development of a Community-led plan is starting to be implemented.  With an initial workshop held in September</a:t>
            </a:r>
            <a:r>
              <a:rPr lang="en-AU" sz="1200" kern="1200" baseline="0" dirty="0" smtClean="0">
                <a:solidFill>
                  <a:schemeClr val="tx1"/>
                </a:solidFill>
                <a:effectLst/>
                <a:latin typeface="+mn-lt"/>
                <a:ea typeface="+mn-ea"/>
                <a:cs typeface="+mn-cs"/>
              </a:rPr>
              <a:t> 2017 with Peter Kenyon – great success.</a:t>
            </a:r>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solidFill>
                  <a:prstClr val="black"/>
                </a:solidFill>
              </a:rPr>
              <a:pPr/>
              <a:t>13</a:t>
            </a:fld>
            <a:endParaRPr lang="en-NZ">
              <a:solidFill>
                <a:prstClr val="black"/>
              </a:solidFill>
            </a:endParaRPr>
          </a:p>
        </p:txBody>
      </p:sp>
    </p:spTree>
    <p:extLst>
      <p:ext uri="{BB962C8B-B14F-4D97-AF65-F5344CB8AC3E}">
        <p14:creationId xmlns:p14="http://schemas.microsoft.com/office/powerpoint/2010/main" val="383097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Rural Support Trust Facilitators worked actively with farmers and their families.  Also provided farming support</a:t>
            </a:r>
            <a:r>
              <a:rPr lang="en-NZ" sz="1200" kern="1200" baseline="0" dirty="0" smtClean="0">
                <a:solidFill>
                  <a:schemeClr val="tx1"/>
                </a:solidFill>
                <a:effectLst/>
                <a:latin typeface="+mn-lt"/>
                <a:ea typeface="+mn-ea"/>
                <a:cs typeface="+mn-cs"/>
              </a:rPr>
              <a:t> and professional advice as well as rural events.</a:t>
            </a:r>
            <a:endParaRPr lang="en-NZ" dirty="0" smtClean="0"/>
          </a:p>
          <a:p>
            <a:r>
              <a:rPr lang="en-NZ" dirty="0" smtClean="0"/>
              <a:t>River schemes</a:t>
            </a:r>
            <a:r>
              <a:rPr lang="en-NZ" baseline="0" dirty="0" smtClean="0"/>
              <a:t> in EBOP – $33m damage</a:t>
            </a:r>
            <a:endParaRPr lang="en-NZ" sz="1200" kern="1200" dirty="0">
              <a:solidFill>
                <a:schemeClr val="tx1"/>
              </a:solidFill>
              <a:effectLst/>
              <a:latin typeface="+mn-lt"/>
              <a:ea typeface="+mn-ea"/>
              <a:cs typeface="+mn-cs"/>
            </a:endParaRPr>
          </a:p>
          <a:p>
            <a:r>
              <a:rPr lang="en-NZ" dirty="0" smtClean="0"/>
              <a:t>E</a:t>
            </a:r>
            <a:r>
              <a:rPr lang="en-NZ" sz="1200" kern="1200" dirty="0" smtClean="0">
                <a:solidFill>
                  <a:schemeClr val="tx1"/>
                </a:solidFill>
                <a:effectLst/>
                <a:latin typeface="+mn-lt"/>
                <a:ea typeface="+mn-ea"/>
                <a:cs typeface="+mn-cs"/>
              </a:rPr>
              <a:t>rosion mapping project is being conducted to quantify erosion along the rivers in the Whakatāne District.  The project estimates that 93.2 hectares of river bank erosion occurred along a total of 170km of river. </a:t>
            </a:r>
          </a:p>
          <a:p>
            <a:r>
              <a:rPr lang="en-NZ" sz="1200" kern="1200" dirty="0" smtClean="0">
                <a:solidFill>
                  <a:schemeClr val="tx1"/>
                </a:solidFill>
                <a:effectLst/>
                <a:latin typeface="+mn-lt"/>
                <a:ea typeface="+mn-ea"/>
                <a:cs typeface="+mn-cs"/>
              </a:rPr>
              <a:t>Rivers included in this sum are the Whakatāne, </a:t>
            </a:r>
            <a:r>
              <a:rPr lang="en-NZ" sz="1200" kern="1200" dirty="0" err="1" smtClean="0">
                <a:solidFill>
                  <a:schemeClr val="tx1"/>
                </a:solidFill>
                <a:effectLst/>
                <a:latin typeface="+mn-lt"/>
                <a:ea typeface="+mn-ea"/>
                <a:cs typeface="+mn-cs"/>
              </a:rPr>
              <a:t>Waimana</a:t>
            </a:r>
            <a:r>
              <a:rPr lang="en-NZ" sz="1200" kern="1200" dirty="0" smtClean="0">
                <a:solidFill>
                  <a:schemeClr val="tx1"/>
                </a:solidFill>
                <a:effectLst/>
                <a:latin typeface="+mn-lt"/>
                <a:ea typeface="+mn-ea"/>
                <a:cs typeface="+mn-cs"/>
              </a:rPr>
              <a:t>, Rangitāiki, </a:t>
            </a:r>
            <a:r>
              <a:rPr lang="en-NZ" sz="1200" kern="1200" dirty="0" err="1" smtClean="0">
                <a:solidFill>
                  <a:schemeClr val="tx1"/>
                </a:solidFill>
                <a:effectLst/>
                <a:latin typeface="+mn-lt"/>
                <a:ea typeface="+mn-ea"/>
                <a:cs typeface="+mn-cs"/>
              </a:rPr>
              <a:t>Whirinaki</a:t>
            </a:r>
            <a:r>
              <a:rPr lang="en-NZ" sz="1200" kern="1200" dirty="0" smtClean="0">
                <a:solidFill>
                  <a:schemeClr val="tx1"/>
                </a:solidFill>
                <a:effectLst/>
                <a:latin typeface="+mn-lt"/>
                <a:ea typeface="+mn-ea"/>
                <a:cs typeface="+mn-cs"/>
              </a:rPr>
              <a:t> and </a:t>
            </a:r>
            <a:r>
              <a:rPr lang="en-NZ" sz="1200" kern="1200" dirty="0" err="1" smtClean="0">
                <a:solidFill>
                  <a:schemeClr val="tx1"/>
                </a:solidFill>
                <a:effectLst/>
                <a:latin typeface="+mn-lt"/>
                <a:ea typeface="+mn-ea"/>
                <a:cs typeface="+mn-cs"/>
              </a:rPr>
              <a:t>Horomanga</a:t>
            </a:r>
            <a:r>
              <a:rPr lang="en-NZ" sz="1200" kern="1200" dirty="0" smtClean="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solidFill>
                  <a:prstClr val="black"/>
                </a:solidFill>
              </a:rPr>
              <a:pPr/>
              <a:t>14</a:t>
            </a:fld>
            <a:endParaRPr lang="en-NZ">
              <a:solidFill>
                <a:prstClr val="black"/>
              </a:solidFill>
            </a:endParaRPr>
          </a:p>
        </p:txBody>
      </p:sp>
    </p:spTree>
    <p:extLst>
      <p:ext uri="{BB962C8B-B14F-4D97-AF65-F5344CB8AC3E}">
        <p14:creationId xmlns:p14="http://schemas.microsoft.com/office/powerpoint/2010/main" val="85371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effectLst/>
                <a:latin typeface="+mn-lt"/>
                <a:ea typeface="+mn-ea"/>
                <a:cs typeface="+mn-cs"/>
              </a:rPr>
              <a:t>MBIE Whakatāne District Business Recovery Grant was</a:t>
            </a:r>
            <a:r>
              <a:rPr lang="en-NZ" sz="1200" kern="1200" baseline="0" dirty="0" smtClean="0">
                <a:effectLst/>
                <a:latin typeface="+mn-lt"/>
                <a:ea typeface="+mn-ea"/>
                <a:cs typeface="+mn-cs"/>
              </a:rPr>
              <a:t> allocated with $200K being distributed (17 applications).  Now being independently evaluated.</a:t>
            </a:r>
          </a:p>
          <a:p>
            <a:pPr lvl="0"/>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70 businesses affected.</a:t>
            </a:r>
          </a:p>
          <a:p>
            <a:pPr lvl="0"/>
            <a:r>
              <a:rPr lang="en-NZ" sz="1200" kern="1200" dirty="0" smtClean="0">
                <a:solidFill>
                  <a:schemeClr val="tx1"/>
                </a:solidFill>
                <a:effectLst/>
                <a:latin typeface="+mn-lt"/>
                <a:ea typeface="+mn-ea"/>
                <a:cs typeface="+mn-cs"/>
              </a:rPr>
              <a:t>30 businesses are directly (flooded) affected – the majority are located in Edgecumbe</a:t>
            </a:r>
          </a:p>
          <a:p>
            <a:pPr lvl="0"/>
            <a:r>
              <a:rPr lang="en-NZ" sz="1200" kern="1200" dirty="0" smtClean="0">
                <a:solidFill>
                  <a:schemeClr val="tx1"/>
                </a:solidFill>
                <a:effectLst/>
                <a:latin typeface="+mn-lt"/>
                <a:ea typeface="+mn-ea"/>
                <a:cs typeface="+mn-cs"/>
              </a:rPr>
              <a:t>40 are indirectly affected (the majority in Edgecumbe and some in </a:t>
            </a:r>
            <a:r>
              <a:rPr lang="en-NZ" sz="1200" kern="1200" dirty="0" err="1" smtClean="0">
                <a:solidFill>
                  <a:schemeClr val="tx1"/>
                </a:solidFill>
                <a:effectLst/>
                <a:latin typeface="+mn-lt"/>
                <a:ea typeface="+mn-ea"/>
                <a:cs typeface="+mn-cs"/>
              </a:rPr>
              <a:t>Ruatahuna</a:t>
            </a:r>
            <a:r>
              <a:rPr lang="en-NZ" sz="1200" kern="1200" dirty="0" smtClean="0">
                <a:solidFill>
                  <a:schemeClr val="tx1"/>
                </a:solidFill>
                <a:effectLst/>
                <a:latin typeface="+mn-lt"/>
                <a:ea typeface="+mn-ea"/>
                <a:cs typeface="+mn-cs"/>
              </a:rPr>
              <a:t>)</a:t>
            </a:r>
            <a:r>
              <a:rPr lang="en-NZ" sz="1200" kern="1200" baseline="0" dirty="0" smtClean="0">
                <a:solidFill>
                  <a:schemeClr val="tx1"/>
                </a:solidFill>
                <a:effectLst/>
                <a:latin typeface="+mn-lt"/>
                <a:ea typeface="+mn-ea"/>
                <a:cs typeface="+mn-cs"/>
              </a:rPr>
              <a:t> e.g. depopulation, access issues (</a:t>
            </a:r>
            <a:r>
              <a:rPr lang="en-NZ" sz="1200" kern="1200" baseline="0" dirty="0" err="1" smtClean="0">
                <a:solidFill>
                  <a:schemeClr val="tx1"/>
                </a:solidFill>
                <a:effectLst/>
                <a:latin typeface="+mn-lt"/>
                <a:ea typeface="+mn-ea"/>
                <a:cs typeface="+mn-cs"/>
              </a:rPr>
              <a:t>roading</a:t>
            </a:r>
            <a:r>
              <a:rPr lang="en-NZ" sz="1200" kern="1200" baseline="0" dirty="0" smtClean="0">
                <a:solidFill>
                  <a:schemeClr val="tx1"/>
                </a:solidFill>
                <a:effectLst/>
                <a:latin typeface="+mn-lt"/>
                <a:ea typeface="+mn-ea"/>
                <a:cs typeface="+mn-cs"/>
              </a:rPr>
              <a:t>) etc.</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solidFill>
                  <a:prstClr val="black"/>
                </a:solidFill>
              </a:rPr>
              <a:pPr/>
              <a:t>15</a:t>
            </a:fld>
            <a:endParaRPr lang="en-NZ">
              <a:solidFill>
                <a:prstClr val="black"/>
              </a:solidFill>
            </a:endParaRPr>
          </a:p>
        </p:txBody>
      </p:sp>
    </p:spTree>
    <p:extLst>
      <p:ext uri="{BB962C8B-B14F-4D97-AF65-F5344CB8AC3E}">
        <p14:creationId xmlns:p14="http://schemas.microsoft.com/office/powerpoint/2010/main" val="279072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NZ" sz="1200" kern="1200" baseline="0" dirty="0" smtClean="0">
              <a:solidFill>
                <a:schemeClr val="tx1"/>
              </a:solidFill>
              <a:effectLst/>
              <a:latin typeface="+mn-lt"/>
              <a:ea typeface="+mn-ea"/>
              <a:cs typeface="+mn-cs"/>
            </a:endParaRPr>
          </a:p>
          <a:p>
            <a:pPr marL="0" indent="0">
              <a:buFontTx/>
              <a:buNone/>
            </a:pPr>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solidFill>
                  <a:prstClr val="black"/>
                </a:solidFill>
              </a:rPr>
              <a:pPr/>
              <a:t>16</a:t>
            </a:fld>
            <a:endParaRPr lang="en-NZ">
              <a:solidFill>
                <a:prstClr val="black"/>
              </a:solidFill>
            </a:endParaRPr>
          </a:p>
        </p:txBody>
      </p:sp>
    </p:spTree>
    <p:extLst>
      <p:ext uri="{BB962C8B-B14F-4D97-AF65-F5344CB8AC3E}">
        <p14:creationId xmlns:p14="http://schemas.microsoft.com/office/powerpoint/2010/main" val="148580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NZ" sz="1200" kern="1200" baseline="0" dirty="0" smtClean="0">
              <a:solidFill>
                <a:schemeClr val="tx1"/>
              </a:solidFill>
              <a:effectLst/>
              <a:latin typeface="+mn-lt"/>
              <a:ea typeface="+mn-ea"/>
              <a:cs typeface="+mn-cs"/>
            </a:endParaRPr>
          </a:p>
          <a:p>
            <a:pPr marL="0" indent="0">
              <a:buFontTx/>
              <a:buNone/>
            </a:pPr>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solidFill>
                  <a:prstClr val="black"/>
                </a:solidFill>
              </a:rPr>
              <a:pPr/>
              <a:t>17</a:t>
            </a:fld>
            <a:endParaRPr lang="en-NZ">
              <a:solidFill>
                <a:prstClr val="black"/>
              </a:solidFill>
            </a:endParaRPr>
          </a:p>
        </p:txBody>
      </p:sp>
    </p:spTree>
    <p:extLst>
      <p:ext uri="{BB962C8B-B14F-4D97-AF65-F5344CB8AC3E}">
        <p14:creationId xmlns:p14="http://schemas.microsoft.com/office/powerpoint/2010/main" val="148580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NZ" sz="1200" kern="1200" baseline="0" dirty="0" smtClean="0">
              <a:solidFill>
                <a:schemeClr val="tx1"/>
              </a:solidFill>
              <a:effectLst/>
              <a:latin typeface="+mn-lt"/>
              <a:ea typeface="+mn-ea"/>
              <a:cs typeface="+mn-cs"/>
            </a:endParaRPr>
          </a:p>
          <a:p>
            <a:pPr marL="0" indent="0">
              <a:buFontTx/>
              <a:buNone/>
            </a:pPr>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solidFill>
                  <a:prstClr val="black"/>
                </a:solidFill>
              </a:rPr>
              <a:pPr/>
              <a:t>18</a:t>
            </a:fld>
            <a:endParaRPr lang="en-NZ">
              <a:solidFill>
                <a:prstClr val="black"/>
              </a:solidFill>
            </a:endParaRPr>
          </a:p>
        </p:txBody>
      </p:sp>
    </p:spTree>
    <p:extLst>
      <p:ext uri="{BB962C8B-B14F-4D97-AF65-F5344CB8AC3E}">
        <p14:creationId xmlns:p14="http://schemas.microsoft.com/office/powerpoint/2010/main" val="1485806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solidFill>
                  <a:prstClr val="black"/>
                </a:solidFill>
              </a:rPr>
              <a:pPr/>
              <a:t>19</a:t>
            </a:fld>
            <a:endParaRPr lang="en-NZ">
              <a:solidFill>
                <a:prstClr val="black"/>
              </a:solidFill>
            </a:endParaRPr>
          </a:p>
        </p:txBody>
      </p:sp>
    </p:spTree>
    <p:extLst>
      <p:ext uri="{BB962C8B-B14F-4D97-AF65-F5344CB8AC3E}">
        <p14:creationId xmlns:p14="http://schemas.microsoft.com/office/powerpoint/2010/main" val="358075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1200" b="0" kern="1200" dirty="0" err="1" smtClean="0">
                <a:solidFill>
                  <a:schemeClr val="tx1"/>
                </a:solidFill>
                <a:effectLst/>
                <a:latin typeface="+mn-lt"/>
                <a:ea typeface="+mn-ea"/>
                <a:cs typeface="+mn-cs"/>
              </a:rPr>
              <a:t>Te</a:t>
            </a:r>
            <a:r>
              <a:rPr lang="en-NZ" sz="1200" b="0" kern="1200" dirty="0" smtClean="0">
                <a:solidFill>
                  <a:schemeClr val="tx1"/>
                </a:solidFill>
                <a:effectLst/>
                <a:latin typeface="+mn-lt"/>
                <a:ea typeface="+mn-ea"/>
                <a:cs typeface="+mn-cs"/>
              </a:rPr>
              <a:t> </a:t>
            </a:r>
            <a:r>
              <a:rPr lang="en-NZ" sz="1200" b="0" kern="1200" dirty="0" err="1" smtClean="0">
                <a:solidFill>
                  <a:schemeClr val="tx1"/>
                </a:solidFill>
                <a:effectLst/>
                <a:latin typeface="+mn-lt"/>
                <a:ea typeface="+mn-ea"/>
                <a:cs typeface="+mn-cs"/>
              </a:rPr>
              <a:t>Whāiti</a:t>
            </a:r>
            <a:r>
              <a:rPr lang="en-NZ" sz="1200" b="0" kern="1200" dirty="0" smtClean="0">
                <a:solidFill>
                  <a:schemeClr val="tx1"/>
                </a:solidFill>
                <a:effectLst/>
                <a:latin typeface="+mn-lt"/>
                <a:ea typeface="+mn-ea"/>
                <a:cs typeface="+mn-cs"/>
              </a:rPr>
              <a:t> Road - From start of Gorge to </a:t>
            </a:r>
            <a:r>
              <a:rPr lang="en-NZ" sz="1200" b="0" kern="1200" dirty="0" err="1" smtClean="0">
                <a:solidFill>
                  <a:schemeClr val="tx1"/>
                </a:solidFill>
                <a:effectLst/>
                <a:latin typeface="+mn-lt"/>
                <a:ea typeface="+mn-ea"/>
                <a:cs typeface="+mn-cs"/>
              </a:rPr>
              <a:t>Te</a:t>
            </a:r>
            <a:r>
              <a:rPr lang="en-NZ" sz="1200" b="0" kern="1200" dirty="0" smtClean="0">
                <a:solidFill>
                  <a:schemeClr val="tx1"/>
                </a:solidFill>
                <a:effectLst/>
                <a:latin typeface="+mn-lt"/>
                <a:ea typeface="+mn-ea"/>
                <a:cs typeface="+mn-cs"/>
              </a:rPr>
              <a:t> </a:t>
            </a:r>
            <a:r>
              <a:rPr lang="en-NZ" sz="1200" b="0" kern="1200" dirty="0" err="1" smtClean="0">
                <a:solidFill>
                  <a:schemeClr val="tx1"/>
                </a:solidFill>
                <a:effectLst/>
                <a:latin typeface="+mn-lt"/>
                <a:ea typeface="+mn-ea"/>
                <a:cs typeface="+mn-cs"/>
              </a:rPr>
              <a:t>Whāiti</a:t>
            </a:r>
            <a:endParaRPr lang="en-NZ" sz="1200" b="0" kern="1200" dirty="0" smtClean="0">
              <a:solidFill>
                <a:schemeClr val="tx1"/>
              </a:solidFill>
              <a:effectLst/>
              <a:latin typeface="+mn-lt"/>
              <a:ea typeface="+mn-ea"/>
              <a:cs typeface="+mn-cs"/>
            </a:endParaRPr>
          </a:p>
          <a:p>
            <a:r>
              <a:rPr lang="en-NZ" sz="1200" b="0" kern="1200" dirty="0" smtClean="0">
                <a:solidFill>
                  <a:schemeClr val="tx1"/>
                </a:solidFill>
                <a:effectLst/>
                <a:latin typeface="+mn-lt"/>
                <a:ea typeface="+mn-ea"/>
                <a:cs typeface="+mn-cs"/>
              </a:rPr>
              <a:t>Early August 2017</a:t>
            </a:r>
          </a:p>
          <a:p>
            <a:r>
              <a:rPr lang="en-NZ" sz="1200" b="0" kern="1200" dirty="0" smtClean="0">
                <a:solidFill>
                  <a:schemeClr val="tx1"/>
                </a:solidFill>
                <a:effectLst/>
                <a:latin typeface="+mn-lt"/>
                <a:ea typeface="+mn-ea"/>
                <a:cs typeface="+mn-cs"/>
              </a:rPr>
              <a:t>Targeting access for local traffic by early to mid-June, with full public access by early August.</a:t>
            </a:r>
          </a:p>
          <a:p>
            <a:endParaRPr lang="en-NZ" sz="1200" b="0" kern="1200" dirty="0" smtClean="0">
              <a:solidFill>
                <a:schemeClr val="tx1"/>
              </a:solidFill>
              <a:effectLst/>
              <a:latin typeface="+mn-lt"/>
              <a:ea typeface="+mn-ea"/>
              <a:cs typeface="+mn-cs"/>
            </a:endParaRPr>
          </a:p>
          <a:p>
            <a:r>
              <a:rPr lang="en-NZ" i="1" dirty="0" smtClean="0">
                <a:effectLst/>
              </a:rPr>
              <a:t>Transportation and Road Closures</a:t>
            </a:r>
            <a:endParaRPr lang="en-NZ" dirty="0" smtClean="0">
              <a:effectLst/>
            </a:endParaRPr>
          </a:p>
          <a:p>
            <a:r>
              <a:rPr lang="en-NZ" dirty="0" err="1" smtClean="0">
                <a:effectLst/>
              </a:rPr>
              <a:t>Te</a:t>
            </a:r>
            <a:r>
              <a:rPr lang="en-NZ" dirty="0" smtClean="0">
                <a:effectLst/>
              </a:rPr>
              <a:t> </a:t>
            </a:r>
            <a:r>
              <a:rPr lang="en-NZ" dirty="0" err="1" smtClean="0">
                <a:effectLst/>
              </a:rPr>
              <a:t>Whāiti</a:t>
            </a:r>
            <a:r>
              <a:rPr lang="en-NZ" dirty="0" smtClean="0">
                <a:effectLst/>
              </a:rPr>
              <a:t> Road has been closed since 6 April as a result of massive damage caused by cyclone Debbie, which left the road blocked or impassable in at least 15 places. Contractor crews have since re-established limited access so they can get earthmoving machinery in to the affected areas but it is not safe for public access; as soon as safe access has been restored, the road will be re-opened.</a:t>
            </a:r>
          </a:p>
          <a:p>
            <a:r>
              <a:rPr lang="en-NZ" dirty="0" smtClean="0">
                <a:effectLst/>
              </a:rPr>
              <a:t>Access status for the </a:t>
            </a:r>
            <a:r>
              <a:rPr lang="en-NZ" dirty="0" err="1" smtClean="0">
                <a:effectLst/>
              </a:rPr>
              <a:t>Minginui</a:t>
            </a:r>
            <a:r>
              <a:rPr lang="en-NZ" dirty="0" smtClean="0">
                <a:effectLst/>
              </a:rPr>
              <a:t> and </a:t>
            </a:r>
            <a:r>
              <a:rPr lang="en-NZ" dirty="0" err="1" smtClean="0">
                <a:effectLst/>
              </a:rPr>
              <a:t>Te</a:t>
            </a:r>
            <a:r>
              <a:rPr lang="en-NZ" dirty="0" smtClean="0">
                <a:effectLst/>
              </a:rPr>
              <a:t> </a:t>
            </a:r>
            <a:r>
              <a:rPr lang="en-NZ" dirty="0" err="1" smtClean="0">
                <a:effectLst/>
              </a:rPr>
              <a:t>Whāiti</a:t>
            </a:r>
            <a:r>
              <a:rPr lang="en-NZ" dirty="0" smtClean="0">
                <a:effectLst/>
              </a:rPr>
              <a:t> communities is as follows:</a:t>
            </a:r>
          </a:p>
          <a:p>
            <a:pPr lvl="0"/>
            <a:r>
              <a:rPr lang="en-NZ" sz="1200" kern="1200" dirty="0" smtClean="0">
                <a:solidFill>
                  <a:schemeClr val="tx1"/>
                </a:solidFill>
                <a:effectLst/>
                <a:latin typeface="+mn-lt"/>
                <a:ea typeface="+mn-ea"/>
                <a:cs typeface="+mn-cs"/>
              </a:rPr>
              <a:t>There are still seven stretches of </a:t>
            </a:r>
            <a:r>
              <a:rPr lang="en-NZ" sz="1200" kern="1200" dirty="0" err="1" smtClean="0">
                <a:solidFill>
                  <a:schemeClr val="tx1"/>
                </a:solidFill>
                <a:effectLst/>
                <a:latin typeface="+mn-lt"/>
                <a:ea typeface="+mn-ea"/>
                <a:cs typeface="+mn-cs"/>
              </a:rPr>
              <a:t>Te</a:t>
            </a:r>
            <a:r>
              <a:rPr lang="en-NZ" sz="1200" kern="1200" dirty="0" smtClean="0">
                <a:solidFill>
                  <a:schemeClr val="tx1"/>
                </a:solidFill>
                <a:effectLst/>
                <a:latin typeface="+mn-lt"/>
                <a:ea typeface="+mn-ea"/>
                <a:cs typeface="+mn-cs"/>
              </a:rPr>
              <a:t> </a:t>
            </a:r>
            <a:r>
              <a:rPr lang="en-NZ" sz="1200" kern="1200" dirty="0" err="1" smtClean="0">
                <a:solidFill>
                  <a:schemeClr val="tx1"/>
                </a:solidFill>
                <a:effectLst/>
                <a:latin typeface="+mn-lt"/>
                <a:ea typeface="+mn-ea"/>
                <a:cs typeface="+mn-cs"/>
              </a:rPr>
              <a:t>Whāiti</a:t>
            </a:r>
            <a:r>
              <a:rPr lang="en-NZ" sz="1200" kern="1200" dirty="0" smtClean="0">
                <a:solidFill>
                  <a:schemeClr val="tx1"/>
                </a:solidFill>
                <a:effectLst/>
                <a:latin typeface="+mn-lt"/>
                <a:ea typeface="+mn-ea"/>
                <a:cs typeface="+mn-cs"/>
              </a:rPr>
              <a:t> Road with only marginal, single-lane access available, where the risk to non-contractor traffic is too high to allow public access. This relates to the threat of accidents with trucks and earthmoving equipment; and poor sight-lines, which mean there is a greater risk of head-on accidents on corners.</a:t>
            </a:r>
          </a:p>
          <a:p>
            <a:pPr lvl="0"/>
            <a:r>
              <a:rPr lang="en-NZ" sz="1200" kern="1200" dirty="0" smtClean="0">
                <a:solidFill>
                  <a:schemeClr val="tx1"/>
                </a:solidFill>
                <a:effectLst/>
                <a:latin typeface="+mn-lt"/>
                <a:ea typeface="+mn-ea"/>
                <a:cs typeface="+mn-cs"/>
              </a:rPr>
              <a:t>Five contractor crews are working extended hours and access through these areas is available under strictly controlled circumstances for emergency services only.</a:t>
            </a:r>
          </a:p>
          <a:p>
            <a:pPr lvl="0"/>
            <a:r>
              <a:rPr lang="en-NZ" sz="1200" kern="1200" dirty="0" smtClean="0">
                <a:solidFill>
                  <a:schemeClr val="tx1"/>
                </a:solidFill>
                <a:effectLst/>
                <a:latin typeface="+mn-lt"/>
                <a:ea typeface="+mn-ea"/>
                <a:cs typeface="+mn-cs"/>
              </a:rPr>
              <a:t>Access to and from </a:t>
            </a:r>
            <a:r>
              <a:rPr lang="en-NZ" sz="1200" kern="1200" dirty="0" err="1" smtClean="0">
                <a:solidFill>
                  <a:schemeClr val="tx1"/>
                </a:solidFill>
                <a:effectLst/>
                <a:latin typeface="+mn-lt"/>
                <a:ea typeface="+mn-ea"/>
                <a:cs typeface="+mn-cs"/>
              </a:rPr>
              <a:t>Murupara</a:t>
            </a:r>
            <a:r>
              <a:rPr lang="en-NZ" sz="1200" kern="1200" dirty="0" smtClean="0">
                <a:solidFill>
                  <a:schemeClr val="tx1"/>
                </a:solidFill>
                <a:effectLst/>
                <a:latin typeface="+mn-lt"/>
                <a:ea typeface="+mn-ea"/>
                <a:cs typeface="+mn-cs"/>
              </a:rPr>
              <a:t> is via Timberlands’ forestry roads. Work has been done to improve the road surface and signage. The key health and safety message when driving on forestry roads is: “Drive to the conditions and travel at a speed that allows you to stop within half the visible distance in front of you.”</a:t>
            </a:r>
          </a:p>
          <a:p>
            <a:endParaRPr lang="en-NZ" sz="1200" b="0" kern="1200" dirty="0" smtClean="0">
              <a:solidFill>
                <a:schemeClr val="tx1"/>
              </a:solidFill>
              <a:effectLst/>
              <a:latin typeface="+mn-lt"/>
              <a:ea typeface="+mn-ea"/>
              <a:cs typeface="+mn-cs"/>
            </a:endParaRPr>
          </a:p>
          <a:p>
            <a:endParaRPr lang="en-NZ" sz="1200" b="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a:t>
            </a:fld>
            <a:endParaRPr lang="en-NZ"/>
          </a:p>
        </p:txBody>
      </p:sp>
    </p:spTree>
    <p:extLst>
      <p:ext uri="{BB962C8B-B14F-4D97-AF65-F5344CB8AC3E}">
        <p14:creationId xmlns:p14="http://schemas.microsoft.com/office/powerpoint/2010/main" val="260143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a:t>
            </a:fld>
            <a:endParaRPr lang="en-NZ"/>
          </a:p>
        </p:txBody>
      </p:sp>
    </p:spTree>
    <p:extLst>
      <p:ext uri="{BB962C8B-B14F-4D97-AF65-F5344CB8AC3E}">
        <p14:creationId xmlns:p14="http://schemas.microsoft.com/office/powerpoint/2010/main" val="359901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dirty="0" smtClean="0"/>
              <a:t>Two days after the breach</a:t>
            </a:r>
            <a:r>
              <a:rPr lang="en-NZ" baseline="0" dirty="0" smtClean="0"/>
              <a:t> – </a:t>
            </a:r>
            <a:r>
              <a:rPr lang="en-NZ" baseline="0" dirty="0" err="1" smtClean="0"/>
              <a:t>Matahina</a:t>
            </a:r>
            <a:r>
              <a:rPr lang="en-NZ" baseline="0" dirty="0" smtClean="0"/>
              <a:t> reduced flow to allow four hour window for teams to get into repair the breach </a:t>
            </a:r>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4</a:t>
            </a:fld>
            <a:endParaRPr lang="en-NZ"/>
          </a:p>
        </p:txBody>
      </p:sp>
    </p:spTree>
    <p:extLst>
      <p:ext uri="{BB962C8B-B14F-4D97-AF65-F5344CB8AC3E}">
        <p14:creationId xmlns:p14="http://schemas.microsoft.com/office/powerpoint/2010/main" val="421850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dirty="0" smtClean="0"/>
              <a:t>Overall</a:t>
            </a:r>
            <a:r>
              <a:rPr lang="en-NZ" baseline="0" dirty="0" smtClean="0"/>
              <a:t> picture of the plains area and the flow of water out across the plains and then back up to the South end of town </a:t>
            </a:r>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5</a:t>
            </a:fld>
            <a:endParaRPr lang="en-NZ"/>
          </a:p>
        </p:txBody>
      </p:sp>
    </p:spTree>
    <p:extLst>
      <p:ext uri="{BB962C8B-B14F-4D97-AF65-F5344CB8AC3E}">
        <p14:creationId xmlns:p14="http://schemas.microsoft.com/office/powerpoint/2010/main" val="287977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dirty="0" smtClean="0"/>
              <a:t>Recovery is about</a:t>
            </a:r>
            <a:r>
              <a:rPr lang="en-NZ" baseline="0" dirty="0" smtClean="0"/>
              <a:t> a coordinated effort with agencies, groups, families to get our communities back up and running.</a:t>
            </a:r>
          </a:p>
          <a:p>
            <a:endParaRPr lang="en-NZ" baseline="0" dirty="0" smtClean="0"/>
          </a:p>
          <a:p>
            <a:r>
              <a:rPr lang="en-NZ" baseline="0" dirty="0" smtClean="0"/>
              <a:t>Recovery office was staffed by a lot of different agencies including EQC, Work safe, Fed Farmers and Rural support trust.</a:t>
            </a:r>
          </a:p>
          <a:p>
            <a:endParaRPr lang="en-NZ" baseline="0" dirty="0" smtClean="0"/>
          </a:p>
          <a:p>
            <a:r>
              <a:rPr lang="en-NZ" dirty="0" smtClean="0"/>
              <a:t>New faces roaming building</a:t>
            </a:r>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solidFill>
                  <a:prstClr val="black"/>
                </a:solidFill>
              </a:rPr>
              <a:pPr/>
              <a:t>6</a:t>
            </a:fld>
            <a:endParaRPr lang="en-NZ">
              <a:solidFill>
                <a:prstClr val="black"/>
              </a:solidFill>
            </a:endParaRPr>
          </a:p>
        </p:txBody>
      </p:sp>
    </p:spTree>
    <p:extLst>
      <p:ext uri="{BB962C8B-B14F-4D97-AF65-F5344CB8AC3E}">
        <p14:creationId xmlns:p14="http://schemas.microsoft.com/office/powerpoint/2010/main" val="167064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is the overarching goal for recovery.  </a:t>
            </a:r>
          </a:p>
          <a:p>
            <a:r>
              <a:rPr lang="en-NZ" sz="1200" kern="1200" dirty="0" smtClean="0">
                <a:solidFill>
                  <a:schemeClr val="tx1"/>
                </a:solidFill>
                <a:effectLst/>
                <a:latin typeface="+mn-lt"/>
                <a:ea typeface="+mn-ea"/>
                <a:cs typeface="+mn-cs"/>
              </a:rPr>
              <a:t>It is about putting people and the community at the heart of our planning. </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It is about getting people back into their homes, it is about making people feel safe, and it is about, supporting businesses and farmers, being future focused and making the most of opportunities that could make things better.</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Looking for </a:t>
            </a:r>
            <a:r>
              <a:rPr lang="en-NZ" sz="1200" kern="1200" dirty="0" err="1" smtClean="0">
                <a:solidFill>
                  <a:schemeClr val="tx1"/>
                </a:solidFill>
                <a:effectLst/>
                <a:latin typeface="+mn-lt"/>
                <a:ea typeface="+mn-ea"/>
                <a:cs typeface="+mn-cs"/>
              </a:rPr>
              <a:t>opportunites</a:t>
            </a:r>
            <a:r>
              <a:rPr lang="en-NZ" sz="1200" kern="1200" baseline="0" dirty="0" smtClean="0">
                <a:solidFill>
                  <a:schemeClr val="tx1"/>
                </a:solidFill>
                <a:effectLst/>
                <a:latin typeface="+mn-lt"/>
                <a:ea typeface="+mn-ea"/>
                <a:cs typeface="+mn-cs"/>
              </a:rPr>
              <a:t> e.g. </a:t>
            </a:r>
            <a:r>
              <a:rPr lang="en-NZ" sz="1200" kern="1200" baseline="0" dirty="0" err="1" smtClean="0">
                <a:solidFill>
                  <a:schemeClr val="tx1"/>
                </a:solidFill>
                <a:effectLst/>
                <a:latin typeface="+mn-lt"/>
                <a:ea typeface="+mn-ea"/>
                <a:cs typeface="+mn-cs"/>
              </a:rPr>
              <a:t>insultation</a:t>
            </a:r>
            <a:r>
              <a:rPr lang="en-NZ" sz="1200" kern="1200" baseline="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7</a:t>
            </a:fld>
            <a:endParaRPr lang="en-NZ"/>
          </a:p>
        </p:txBody>
      </p:sp>
    </p:spTree>
    <p:extLst>
      <p:ext uri="{BB962C8B-B14F-4D97-AF65-F5344CB8AC3E}">
        <p14:creationId xmlns:p14="http://schemas.microsoft.com/office/powerpoint/2010/main" val="363783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dirty="0" smtClean="0"/>
              <a:t>Framework for Recovery work Programme</a:t>
            </a:r>
          </a:p>
          <a:p>
            <a:endParaRPr lang="en-NZ" dirty="0" smtClean="0"/>
          </a:p>
          <a:p>
            <a:r>
              <a:rPr lang="en-NZ" dirty="0" smtClean="0"/>
              <a:t>5 environments </a:t>
            </a:r>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t>8</a:t>
            </a:fld>
            <a:endParaRPr lang="en-NZ"/>
          </a:p>
        </p:txBody>
      </p:sp>
    </p:spTree>
    <p:extLst>
      <p:ext uri="{BB962C8B-B14F-4D97-AF65-F5344CB8AC3E}">
        <p14:creationId xmlns:p14="http://schemas.microsoft.com/office/powerpoint/2010/main" val="156260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Updated</a:t>
            </a:r>
            <a:r>
              <a:rPr lang="en-NZ" sz="1200" kern="1200" baseline="0" dirty="0" smtClean="0">
                <a:solidFill>
                  <a:schemeClr val="tx1"/>
                </a:solidFill>
                <a:effectLst/>
                <a:latin typeface="+mn-lt"/>
                <a:ea typeface="+mn-ea"/>
                <a:cs typeface="+mn-cs"/>
              </a:rPr>
              <a:t> info graphic</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1A0718B9-FD63-4050-9537-17C4C3B61EEE}" type="slidenum">
              <a:rPr lang="en-NZ" smtClean="0"/>
              <a:t>9</a:t>
            </a:fld>
            <a:endParaRPr lang="en-NZ"/>
          </a:p>
        </p:txBody>
      </p:sp>
    </p:spTree>
    <p:extLst>
      <p:ext uri="{BB962C8B-B14F-4D97-AF65-F5344CB8AC3E}">
        <p14:creationId xmlns:p14="http://schemas.microsoft.com/office/powerpoint/2010/main" val="76950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81540"/>
            <a:ext cx="6622504" cy="1170130"/>
          </a:xfrm>
        </p:spPr>
        <p:txBody>
          <a:bodyPr anchor="b">
            <a:normAutofit/>
          </a:bodyPr>
          <a:lstStyle>
            <a:lvl1pPr>
              <a:defRPr sz="4400"/>
            </a:lvl1pPr>
          </a:lstStyle>
          <a:p>
            <a:r>
              <a:rPr lang="en-US" dirty="0" smtClean="0"/>
              <a:t>Title Goes Here</a:t>
            </a:r>
            <a:endParaRPr lang="en-NZ" dirty="0"/>
          </a:p>
        </p:txBody>
      </p:sp>
      <p:sp>
        <p:nvSpPr>
          <p:cNvPr id="3" name="Subtitle 2"/>
          <p:cNvSpPr>
            <a:spLocks noGrp="1"/>
          </p:cNvSpPr>
          <p:nvPr>
            <p:ph type="subTitle" idx="1" hasCustomPrompt="1"/>
          </p:nvPr>
        </p:nvSpPr>
        <p:spPr>
          <a:xfrm>
            <a:off x="683568" y="1851670"/>
            <a:ext cx="5760640" cy="648072"/>
          </a:xfrm>
        </p:spPr>
        <p:txBody>
          <a:bodyPr>
            <a:normAutofit/>
          </a:bodyPr>
          <a:lstStyle>
            <a:lvl1pPr marL="0" indent="0" algn="l">
              <a:buNone/>
              <a:defRPr sz="2800" i="0">
                <a:solidFill>
                  <a:schemeClr val="tx2"/>
                </a:solidFill>
                <a:latin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Subtitle Text</a:t>
            </a:r>
            <a:endParaRPr lang="en-NZ" dirty="0"/>
          </a:p>
        </p:txBody>
      </p:sp>
    </p:spTree>
    <p:extLst>
      <p:ext uri="{BB962C8B-B14F-4D97-AF65-F5344CB8AC3E}">
        <p14:creationId xmlns:p14="http://schemas.microsoft.com/office/powerpoint/2010/main" val="26674042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3568" y="1131591"/>
            <a:ext cx="6622504" cy="1170130"/>
          </a:xfrm>
        </p:spPr>
        <p:txBody>
          <a:bodyPr anchor="b">
            <a:normAutofit/>
          </a:bodyPr>
          <a:lstStyle>
            <a:lvl1pPr>
              <a:defRPr sz="3600">
                <a:solidFill>
                  <a:schemeClr val="tx2"/>
                </a:solidFill>
              </a:defRPr>
            </a:lvl1pPr>
          </a:lstStyle>
          <a:p>
            <a:r>
              <a:rPr lang="en-US" dirty="0" smtClean="0"/>
              <a:t>Title Goes Here</a:t>
            </a:r>
            <a:endParaRPr lang="en-NZ" dirty="0"/>
          </a:p>
        </p:txBody>
      </p:sp>
      <p:sp>
        <p:nvSpPr>
          <p:cNvPr id="7" name="Subtitle 2"/>
          <p:cNvSpPr>
            <a:spLocks noGrp="1"/>
          </p:cNvSpPr>
          <p:nvPr>
            <p:ph type="subTitle" idx="1" hasCustomPrompt="1"/>
          </p:nvPr>
        </p:nvSpPr>
        <p:spPr>
          <a:xfrm>
            <a:off x="683568" y="2355726"/>
            <a:ext cx="5760640" cy="648072"/>
          </a:xfrm>
        </p:spPr>
        <p:txBody>
          <a:bodyPr>
            <a:normAutofit/>
          </a:bodyPr>
          <a:lstStyle>
            <a:lvl1pPr marL="0" indent="0" algn="l">
              <a:buNone/>
              <a:defRPr sz="2400" i="0">
                <a:solidFill>
                  <a:schemeClr val="tx2"/>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Body Text</a:t>
            </a:r>
            <a:endParaRPr lang="en-NZ" dirty="0"/>
          </a:p>
        </p:txBody>
      </p:sp>
    </p:spTree>
    <p:extLst>
      <p:ext uri="{BB962C8B-B14F-4D97-AF65-F5344CB8AC3E}">
        <p14:creationId xmlns:p14="http://schemas.microsoft.com/office/powerpoint/2010/main" val="38095413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203598"/>
            <a:ext cx="7344816" cy="590850"/>
          </a:xfrm>
          <a:prstGeom prst="rect">
            <a:avLst/>
          </a:prstGeom>
        </p:spPr>
        <p:txBody>
          <a:bodyPr vert="horz" lIns="91440" tIns="45720" rIns="91440" bIns="45720" rtlCol="0" anchor="ctr">
            <a:no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843537"/>
            <a:ext cx="8229600" cy="21077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2823548621"/>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2"/>
          </a:solidFill>
          <a:latin typeface="Segoe UI Semibold" panose="020B07020402040202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83568" y="1131590"/>
            <a:ext cx="7198568" cy="1170130"/>
          </a:xfrm>
        </p:spPr>
        <p:txBody>
          <a:bodyPr>
            <a:normAutofit fontScale="90000"/>
          </a:bodyPr>
          <a:lstStyle/>
          <a:p>
            <a:r>
              <a:rPr lang="en-NZ" sz="4800" dirty="0" smtClean="0">
                <a:solidFill>
                  <a:schemeClr val="tx2"/>
                </a:solidFill>
                <a:latin typeface="Segoe UI Semibold" panose="020B0702040204020203" pitchFamily="34" charset="0"/>
              </a:rPr>
              <a:t>Whakatāne District Recovery </a:t>
            </a:r>
            <a:br>
              <a:rPr lang="en-NZ" sz="4800" dirty="0" smtClean="0">
                <a:solidFill>
                  <a:schemeClr val="tx2"/>
                </a:solidFill>
                <a:latin typeface="Segoe UI Semibold" panose="020B0702040204020203" pitchFamily="34" charset="0"/>
              </a:rPr>
            </a:br>
            <a:endParaRPr lang="en-NZ" sz="3100" dirty="0">
              <a:solidFill>
                <a:schemeClr val="tx2"/>
              </a:solidFill>
              <a:latin typeface="Segoe UI Semibold" panose="020B0702040204020203" pitchFamily="34" charset="0"/>
            </a:endParaRPr>
          </a:p>
        </p:txBody>
      </p:sp>
      <p:sp>
        <p:nvSpPr>
          <p:cNvPr id="11" name="Subtitle 10"/>
          <p:cNvSpPr>
            <a:spLocks noGrp="1"/>
          </p:cNvSpPr>
          <p:nvPr>
            <p:ph type="subTitle" idx="1"/>
          </p:nvPr>
        </p:nvSpPr>
        <p:spPr>
          <a:xfrm>
            <a:off x="683568" y="1779662"/>
            <a:ext cx="7632848" cy="828092"/>
          </a:xfrm>
        </p:spPr>
        <p:txBody>
          <a:bodyPr>
            <a:normAutofit/>
          </a:bodyPr>
          <a:lstStyle/>
          <a:p>
            <a:r>
              <a:rPr lang="en-NZ" i="1" dirty="0" smtClean="0">
                <a:solidFill>
                  <a:schemeClr val="tx2"/>
                </a:solidFill>
              </a:rPr>
              <a:t>Kia </a:t>
            </a:r>
            <a:r>
              <a:rPr lang="en-NZ" i="1" dirty="0" err="1" smtClean="0">
                <a:solidFill>
                  <a:schemeClr val="tx2"/>
                </a:solidFill>
              </a:rPr>
              <a:t>manawanui</a:t>
            </a:r>
            <a:endParaRPr lang="en-NZ" i="1" dirty="0" smtClean="0">
              <a:solidFill>
                <a:schemeClr val="tx2"/>
              </a:solidFill>
            </a:endParaRPr>
          </a:p>
        </p:txBody>
      </p:sp>
    </p:spTree>
    <p:extLst>
      <p:ext uri="{BB962C8B-B14F-4D97-AF65-F5344CB8AC3E}">
        <p14:creationId xmlns:p14="http://schemas.microsoft.com/office/powerpoint/2010/main" val="33436568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Work Programme</a:t>
            </a:r>
            <a:endParaRPr lang="en-NZ" dirty="0"/>
          </a:p>
        </p:txBody>
      </p:sp>
      <p:sp>
        <p:nvSpPr>
          <p:cNvPr id="3" name="Subtitle 2"/>
          <p:cNvSpPr>
            <a:spLocks noGrp="1"/>
          </p:cNvSpPr>
          <p:nvPr>
            <p:ph type="subTitle" idx="1"/>
          </p:nvPr>
        </p:nvSpPr>
        <p:spPr>
          <a:xfrm>
            <a:off x="683568" y="2355726"/>
            <a:ext cx="4464496" cy="2430270"/>
          </a:xfrm>
        </p:spPr>
        <p:txBody>
          <a:bodyPr/>
          <a:lstStyle/>
          <a:p>
            <a:pPr marL="342900" indent="-342900">
              <a:buFontTx/>
              <a:buChar char="-"/>
            </a:pPr>
            <a:r>
              <a:rPr lang="en-NZ" dirty="0" err="1" smtClean="0"/>
              <a:t>Workplan</a:t>
            </a:r>
            <a:r>
              <a:rPr lang="en-NZ" dirty="0" smtClean="0"/>
              <a:t> to rebuild our communities </a:t>
            </a:r>
          </a:p>
          <a:p>
            <a:pPr marL="342900" indent="-342900">
              <a:buFontTx/>
              <a:buChar char="-"/>
            </a:pPr>
            <a:r>
              <a:rPr lang="en-NZ" dirty="0" smtClean="0"/>
              <a:t>Includes objectives, outcomes, success factors, milestones, and indicative timelines </a:t>
            </a:r>
          </a:p>
          <a:p>
            <a:pPr marL="342900" indent="-342900">
              <a:buFontTx/>
              <a:buChar char="-"/>
            </a:pPr>
            <a:endParaRPr lang="en-NZ"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300192" y="1977685"/>
            <a:ext cx="1944216" cy="2394266"/>
          </a:xfrm>
          <a:prstGeom prst="rect">
            <a:avLst/>
          </a:prstGeom>
        </p:spPr>
      </p:pic>
    </p:spTree>
    <p:extLst>
      <p:ext uri="{BB962C8B-B14F-4D97-AF65-F5344CB8AC3E}">
        <p14:creationId xmlns:p14="http://schemas.microsoft.com/office/powerpoint/2010/main" val="6406271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331640" y="1680141"/>
            <a:ext cx="7632848" cy="72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28528" rIns="91440" bIns="152352" numCol="1" anchor="ctr" anchorCtr="0" compatLnSpc="1">
            <a:prstTxWarp prst="textNoShape">
              <a:avLst/>
            </a:prstTxWarp>
            <a:spAutoFit/>
          </a:bodyPr>
          <a:lstStyle/>
          <a:p>
            <a:r>
              <a:rPr lang="en-NZ" sz="2200" dirty="0">
                <a:solidFill>
                  <a:srgbClr val="00447C"/>
                </a:solidFill>
              </a:rPr>
              <a:t>REPAIRING OUR HOMES AND RESTORING OUR COMMUNITIES</a:t>
            </a:r>
          </a:p>
        </p:txBody>
      </p:sp>
      <p:pic>
        <p:nvPicPr>
          <p:cNvPr id="409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29612"/>
            <a:ext cx="649000" cy="6060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331640" y="1202422"/>
            <a:ext cx="6264696" cy="95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fontAlgn="base">
              <a:spcBef>
                <a:spcPct val="0"/>
              </a:spcBef>
              <a:spcAft>
                <a:spcPct val="0"/>
              </a:spcAft>
            </a:pPr>
            <a:r>
              <a:rPr lang="en-US" altLang="en-US" sz="3600" b="1" dirty="0" bmk="_Toc487530645">
                <a:solidFill>
                  <a:srgbClr val="003882"/>
                </a:solidFill>
                <a:latin typeface="Segoe UI Semibold" pitchFamily="34" charset="0"/>
                <a:ea typeface="Times New Roman" pitchFamily="18" charset="0"/>
                <a:cs typeface="Times New Roman" pitchFamily="18" charset="0"/>
              </a:rPr>
              <a:t>Rebuild – </a:t>
            </a:r>
            <a:r>
              <a:rPr lang="en-US" altLang="en-US" sz="3600" b="1" i="1" dirty="0" err="1" bmk="_Toc487530645">
                <a:solidFill>
                  <a:srgbClr val="003882"/>
                </a:solidFill>
                <a:latin typeface="Segoe UI Semibold" pitchFamily="34" charset="0"/>
                <a:ea typeface="Times New Roman" pitchFamily="18" charset="0"/>
                <a:cs typeface="Times New Roman" pitchFamily="18" charset="0"/>
              </a:rPr>
              <a:t>Waihanga</a:t>
            </a:r>
            <a:endParaRPr lang="en-NZ" altLang="en-US" sz="3600" b="1" dirty="0">
              <a:solidFill>
                <a:srgbClr val="003882"/>
              </a:solidFill>
              <a:latin typeface="Segoe UI Semibold" pitchFamily="34" charset="0"/>
              <a:ea typeface="Times New Roman" pitchFamily="18" charset="0"/>
              <a:cs typeface="Times New Roman" pitchFamily="18" charset="0"/>
            </a:endParaRPr>
          </a:p>
          <a:p>
            <a:pPr eaLnBrk="0" fontAlgn="base" hangingPunct="0">
              <a:spcBef>
                <a:spcPct val="0"/>
              </a:spcBef>
              <a:spcAft>
                <a:spcPct val="0"/>
              </a:spcAft>
            </a:pPr>
            <a:endParaRPr lang="en-NZ" altLang="en-US" dirty="0">
              <a:solidFill>
                <a:srgbClr val="3F3F3F"/>
              </a:solidFill>
              <a:latin typeface="Arial" pitchFamily="34" charset="0"/>
              <a:cs typeface="Arial"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28" y="2463398"/>
            <a:ext cx="3874372" cy="2680102"/>
          </a:xfrm>
          <a:prstGeom prst="rect">
            <a:avLst/>
          </a:prstGeom>
        </p:spPr>
      </p:pic>
      <p:sp>
        <p:nvSpPr>
          <p:cNvPr id="2" name="Rectangle 1"/>
          <p:cNvSpPr/>
          <p:nvPr/>
        </p:nvSpPr>
        <p:spPr>
          <a:xfrm>
            <a:off x="251520" y="2401195"/>
            <a:ext cx="4986329" cy="2677656"/>
          </a:xfrm>
          <a:prstGeom prst="rect">
            <a:avLst/>
          </a:prstGeom>
        </p:spPr>
        <p:txBody>
          <a:bodyPr wrap="square">
            <a:spAutoFit/>
          </a:bodyPr>
          <a:lstStyle/>
          <a:p>
            <a:pPr marL="342900" indent="-342900">
              <a:buFont typeface="Arial" panose="020B0604020202020204" pitchFamily="34" charset="0"/>
              <a:buChar char="•"/>
            </a:pPr>
            <a:r>
              <a:rPr lang="en-NZ" sz="2400" dirty="0" smtClean="0">
                <a:solidFill>
                  <a:schemeClr val="tx2"/>
                </a:solidFill>
              </a:rPr>
              <a:t>Red stickered properties (15) to be removed / demolished </a:t>
            </a:r>
          </a:p>
          <a:p>
            <a:pPr marL="342900" indent="-342900">
              <a:buFont typeface="Arial" panose="020B0604020202020204" pitchFamily="34" charset="0"/>
              <a:buChar char="•"/>
            </a:pPr>
            <a:r>
              <a:rPr lang="en-NZ" sz="2400" dirty="0" smtClean="0">
                <a:solidFill>
                  <a:schemeClr val="tx2"/>
                </a:solidFill>
              </a:rPr>
              <a:t>Over 300 homes needed repair to be habitable again.</a:t>
            </a:r>
          </a:p>
          <a:p>
            <a:pPr marL="342900" indent="-342900">
              <a:buFont typeface="Arial" panose="020B0604020202020204" pitchFamily="34" charset="0"/>
              <a:buChar char="•"/>
            </a:pPr>
            <a:r>
              <a:rPr lang="en-NZ" sz="2400" dirty="0" smtClean="0">
                <a:solidFill>
                  <a:schemeClr val="tx2"/>
                </a:solidFill>
              </a:rPr>
              <a:t>60% home by Feb 2018</a:t>
            </a:r>
          </a:p>
          <a:p>
            <a:pPr marL="342900" indent="-342900">
              <a:buFont typeface="Arial" panose="020B0604020202020204" pitchFamily="34" charset="0"/>
              <a:buChar char="•"/>
            </a:pPr>
            <a:r>
              <a:rPr lang="en-US" sz="2400" dirty="0" smtClean="0">
                <a:solidFill>
                  <a:schemeClr val="tx2"/>
                </a:solidFill>
              </a:rPr>
              <a:t>Nearly 3,500 </a:t>
            </a:r>
            <a:r>
              <a:rPr lang="en-US" sz="2400" dirty="0" err="1" smtClean="0">
                <a:solidFill>
                  <a:schemeClr val="tx2"/>
                </a:solidFill>
              </a:rPr>
              <a:t>tonnes</a:t>
            </a:r>
            <a:r>
              <a:rPr lang="en-US" sz="2400" dirty="0" smtClean="0">
                <a:solidFill>
                  <a:schemeClr val="tx2"/>
                </a:solidFill>
              </a:rPr>
              <a:t> of sediment from EQC clearance of sections </a:t>
            </a:r>
            <a:endParaRPr lang="en-NZ" sz="2400" dirty="0">
              <a:solidFill>
                <a:schemeClr val="tx2"/>
              </a:solidFill>
            </a:endParaRPr>
          </a:p>
        </p:txBody>
      </p:sp>
    </p:spTree>
    <p:extLst>
      <p:ext uri="{BB962C8B-B14F-4D97-AF65-F5344CB8AC3E}">
        <p14:creationId xmlns:p14="http://schemas.microsoft.com/office/powerpoint/2010/main" val="234463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906565"/>
            <a:ext cx="6622504" cy="1170130"/>
          </a:xfrm>
        </p:spPr>
        <p:txBody>
          <a:bodyPr/>
          <a:lstStyle/>
          <a:p>
            <a:r>
              <a:rPr lang="en-NZ" dirty="0" smtClean="0"/>
              <a:t>Liveable homes</a:t>
            </a:r>
            <a:endParaRPr lang="en-NZ" dirty="0"/>
          </a:p>
        </p:txBody>
      </p:sp>
      <p:sp>
        <p:nvSpPr>
          <p:cNvPr id="3" name="Subtitle 2"/>
          <p:cNvSpPr>
            <a:spLocks noGrp="1"/>
          </p:cNvSpPr>
          <p:nvPr>
            <p:ph type="subTitle" idx="1"/>
          </p:nvPr>
        </p:nvSpPr>
        <p:spPr>
          <a:xfrm>
            <a:off x="329357" y="2211711"/>
            <a:ext cx="5322765" cy="2304256"/>
          </a:xfrm>
        </p:spPr>
        <p:txBody>
          <a:bodyPr>
            <a:normAutofit lnSpcReduction="10000"/>
          </a:bodyPr>
          <a:lstStyle/>
          <a:p>
            <a:pPr marL="342900" lvl="1" indent="-342900" algn="l">
              <a:buFont typeface="Arial" pitchFamily="34" charset="0"/>
              <a:buChar char="•"/>
            </a:pPr>
            <a:r>
              <a:rPr lang="en-NZ" sz="2400" dirty="0" smtClean="0">
                <a:solidFill>
                  <a:schemeClr val="tx2"/>
                </a:solidFill>
                <a:latin typeface="Calibri" panose="020F0502020204030204" pitchFamily="34" charset="0"/>
              </a:rPr>
              <a:t>Stage 1:  15 homes signed up for strip, dry and repair to a ‘liveable’ standard – all complete</a:t>
            </a:r>
          </a:p>
          <a:p>
            <a:pPr marL="342900" lvl="1" indent="-342900" algn="l">
              <a:buFont typeface="Arial" pitchFamily="34" charset="0"/>
              <a:buChar char="•"/>
            </a:pPr>
            <a:r>
              <a:rPr lang="en-NZ" sz="2400" dirty="0" smtClean="0">
                <a:solidFill>
                  <a:schemeClr val="tx2"/>
                </a:solidFill>
                <a:latin typeface="Calibri" panose="020F0502020204030204" pitchFamily="34" charset="0"/>
              </a:rPr>
              <a:t>Approx. 200 registered for insulation</a:t>
            </a:r>
          </a:p>
          <a:p>
            <a:pPr marL="342900" lvl="1" indent="-342900" algn="l">
              <a:buFont typeface="Arial" pitchFamily="34" charset="0"/>
              <a:buChar char="•"/>
            </a:pPr>
            <a:r>
              <a:rPr lang="en-NZ" sz="2400" dirty="0" smtClean="0">
                <a:solidFill>
                  <a:schemeClr val="tx2"/>
                </a:solidFill>
                <a:latin typeface="Calibri" panose="020F0502020204030204" pitchFamily="34" charset="0"/>
              </a:rPr>
              <a:t>Stage 2:  Building Navigators assisting the underinsured</a:t>
            </a:r>
          </a:p>
          <a:p>
            <a:pPr marL="342900" lvl="1" indent="-342900" algn="l">
              <a:buFont typeface="Arial" pitchFamily="34" charset="0"/>
              <a:buChar char="•"/>
            </a:pPr>
            <a:endParaRPr lang="en-NZ" sz="2400" dirty="0" smtClean="0">
              <a:solidFill>
                <a:schemeClr val="tx2"/>
              </a:solidFill>
              <a:latin typeface="Calibri" panose="020F0502020204030204" pitchFamily="34" charset="0"/>
            </a:endParaRPr>
          </a:p>
          <a:p>
            <a:pPr marL="342900" lvl="1" indent="-342900" algn="l">
              <a:buFont typeface="Arial" pitchFamily="34" charset="0"/>
              <a:buChar char="•"/>
            </a:pPr>
            <a:endParaRPr lang="en-NZ" sz="2400" dirty="0">
              <a:solidFill>
                <a:schemeClr val="tx2"/>
              </a:solidFill>
              <a:latin typeface="Calibri" panose="020F0502020204030204" pitchFamily="34" charset="0"/>
            </a:endParaRPr>
          </a:p>
          <a:p>
            <a:pPr marL="0" lvl="1" algn="l"/>
            <a:endParaRPr lang="en-NZ" sz="2400" dirty="0" smtClean="0">
              <a:solidFill>
                <a:schemeClr val="tx2"/>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5" y="1167594"/>
            <a:ext cx="3236409" cy="2160240"/>
          </a:xfrm>
          <a:prstGeom prst="rect">
            <a:avLst/>
          </a:prstGeom>
        </p:spPr>
      </p:pic>
    </p:spTree>
    <p:extLst>
      <p:ext uri="{BB962C8B-B14F-4D97-AF65-F5344CB8AC3E}">
        <p14:creationId xmlns:p14="http://schemas.microsoft.com/office/powerpoint/2010/main" val="185184296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844824" y="1321765"/>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28528" rIns="91440" bIns="0" numCol="1" anchor="ctr" anchorCtr="0" compatLnSpc="1">
            <a:prstTxWarp prst="textNoShape">
              <a:avLst/>
            </a:prstTxWarp>
            <a:spAutoFit/>
          </a:bodyPr>
          <a:lstStyle/>
          <a:p>
            <a:endParaRPr lang="en-NZ">
              <a:solidFill>
                <a:srgbClr val="3F3F3F"/>
              </a:solidFill>
            </a:endParaRPr>
          </a:p>
        </p:txBody>
      </p:sp>
      <p:pic>
        <p:nvPicPr>
          <p:cNvPr id="20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52" y="1275606"/>
            <a:ext cx="641176" cy="6000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395536" y="1203598"/>
            <a:ext cx="8712968" cy="425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3600" b="1" dirty="0" smtClean="0" bmk="_Toc480457046">
                <a:solidFill>
                  <a:srgbClr val="003882"/>
                </a:solidFill>
                <a:latin typeface="Segoe UI Semibold" pitchFamily="34" charset="0"/>
                <a:ea typeface="Times New Roman" pitchFamily="18" charset="0"/>
                <a:cs typeface="Times New Roman" pitchFamily="18" charset="0"/>
              </a:rPr>
              <a:t>          Reconnect - </a:t>
            </a:r>
            <a:r>
              <a:rPr lang="en-US" altLang="en-US" sz="3600" b="1" i="1" dirty="0" err="1" smtClean="0" bmk="_Toc480457046">
                <a:solidFill>
                  <a:srgbClr val="003882"/>
                </a:solidFill>
                <a:latin typeface="Segoe UI Semibold" pitchFamily="34" charset="0"/>
                <a:ea typeface="Times New Roman" pitchFamily="18" charset="0"/>
                <a:cs typeface="Times New Roman" pitchFamily="18" charset="0"/>
              </a:rPr>
              <a:t>Tūhononga</a:t>
            </a:r>
            <a:r>
              <a:rPr lang="en-NZ" altLang="en-US" sz="3600" b="1" dirty="0" smtClean="0" bmk="_Toc480457046">
                <a:solidFill>
                  <a:srgbClr val="003882"/>
                </a:solidFill>
                <a:latin typeface="Segoe UI Semibold" pitchFamily="34" charset="0"/>
                <a:ea typeface="Times New Roman" pitchFamily="18" charset="0"/>
                <a:cs typeface="Times New Roman" pitchFamily="18" charset="0"/>
              </a:rPr>
              <a:t>                                  </a:t>
            </a:r>
            <a:endParaRPr lang="en-NZ" altLang="en-US" sz="3600" b="1" dirty="0" smtClean="0">
              <a:solidFill>
                <a:srgbClr val="003882"/>
              </a:solidFill>
              <a:latin typeface="Segoe UI Semibold" pitchFamily="34" charset="0"/>
              <a:ea typeface="Times New Roman" pitchFamily="18" charset="0"/>
              <a:cs typeface="Times New Roman" pitchFamily="18" charset="0"/>
            </a:endParaRPr>
          </a:p>
          <a:p>
            <a:pPr eaLnBrk="0" hangingPunct="0"/>
            <a:endParaRPr lang="en-NZ" altLang="en-US" sz="1200" b="1" dirty="0" smtClean="0">
              <a:solidFill>
                <a:srgbClr val="1F497D"/>
              </a:solidFill>
              <a:latin typeface="Calibri Light" pitchFamily="34" charset="0"/>
              <a:ea typeface="Times New Roman" pitchFamily="18" charset="0"/>
              <a:cs typeface="Times New Roman" pitchFamily="18" charset="0"/>
            </a:endParaRPr>
          </a:p>
          <a:p>
            <a:pPr eaLnBrk="0" hangingPunct="0"/>
            <a:r>
              <a:rPr lang="en-NZ" altLang="en-US" sz="2800" b="1" dirty="0" smtClean="0">
                <a:solidFill>
                  <a:srgbClr val="1F497D"/>
                </a:solidFill>
                <a:latin typeface="Calibri Light" pitchFamily="34" charset="0"/>
                <a:ea typeface="Times New Roman" pitchFamily="18" charset="0"/>
                <a:cs typeface="Times New Roman" pitchFamily="18" charset="0"/>
              </a:rPr>
              <a:t>                </a:t>
            </a:r>
            <a:r>
              <a:rPr lang="en-NZ" altLang="en-US" sz="2200" dirty="0" smtClean="0">
                <a:solidFill>
                  <a:srgbClr val="1F497D"/>
                </a:solidFill>
                <a:latin typeface="Calibri Light" pitchFamily="34" charset="0"/>
                <a:ea typeface="Times New Roman" pitchFamily="18" charset="0"/>
                <a:cs typeface="Times New Roman" pitchFamily="18" charset="0"/>
              </a:rPr>
              <a:t>RECONNECTING OUR COMMUNITY</a:t>
            </a:r>
          </a:p>
          <a:p>
            <a:pPr eaLnBrk="0" hangingPunct="0"/>
            <a:endParaRPr lang="en-NZ" altLang="en-US" sz="1200" b="1" dirty="0">
              <a:solidFill>
                <a:srgbClr val="1F497D"/>
              </a:solidFill>
              <a:latin typeface="Calibri Light" pitchFamily="34" charset="0"/>
              <a:ea typeface="Calibri" pitchFamily="34" charset="0"/>
              <a:cs typeface="Times New Roman" pitchFamily="18" charset="0"/>
            </a:endParaRPr>
          </a:p>
          <a:p>
            <a:pPr marL="342900" indent="-342900">
              <a:buFont typeface="Arial" panose="020B0604020202020204" pitchFamily="34" charset="0"/>
              <a:buChar char="•"/>
            </a:pPr>
            <a:r>
              <a:rPr lang="en-US" sz="2400" dirty="0" smtClean="0">
                <a:solidFill>
                  <a:srgbClr val="00447C"/>
                </a:solidFill>
                <a:latin typeface="Calibri Light"/>
              </a:rPr>
              <a:t>Navigators (over 300 families)</a:t>
            </a:r>
            <a:endParaRPr lang="en-US" sz="2400" dirty="0">
              <a:solidFill>
                <a:srgbClr val="00447C"/>
              </a:solidFill>
              <a:latin typeface="Calibri Light"/>
            </a:endParaRPr>
          </a:p>
          <a:p>
            <a:pPr marL="342900" indent="-342900">
              <a:buFont typeface="Arial" panose="020B0604020202020204" pitchFamily="34" charset="0"/>
              <a:buChar char="•"/>
            </a:pPr>
            <a:r>
              <a:rPr lang="en-US" sz="2400" dirty="0" smtClean="0">
                <a:solidFill>
                  <a:srgbClr val="00447C"/>
                </a:solidFill>
                <a:latin typeface="Calibri Light"/>
              </a:rPr>
              <a:t>Mayoral </a:t>
            </a:r>
            <a:r>
              <a:rPr lang="en-US" sz="2400" dirty="0">
                <a:solidFill>
                  <a:srgbClr val="00447C"/>
                </a:solidFill>
                <a:latin typeface="Calibri Light"/>
              </a:rPr>
              <a:t>relief </a:t>
            </a:r>
            <a:r>
              <a:rPr lang="en-US" sz="2400" dirty="0" smtClean="0">
                <a:solidFill>
                  <a:srgbClr val="00447C"/>
                </a:solidFill>
                <a:latin typeface="Calibri Light"/>
              </a:rPr>
              <a:t>fund</a:t>
            </a:r>
            <a:endParaRPr lang="en-US" sz="2400" dirty="0">
              <a:solidFill>
                <a:srgbClr val="00447C"/>
              </a:solidFill>
              <a:latin typeface="Calibri Light"/>
            </a:endParaRPr>
          </a:p>
          <a:p>
            <a:pPr marL="342900" indent="-342900">
              <a:buFont typeface="Arial" panose="020B0604020202020204" pitchFamily="34" charset="0"/>
              <a:buChar char="•"/>
            </a:pPr>
            <a:r>
              <a:rPr lang="en-US" sz="2400" dirty="0">
                <a:solidFill>
                  <a:srgbClr val="00447C"/>
                </a:solidFill>
                <a:latin typeface="Calibri Light"/>
              </a:rPr>
              <a:t>Recovery related events and expos</a:t>
            </a:r>
          </a:p>
          <a:p>
            <a:pPr marL="342900" indent="-342900">
              <a:buFont typeface="Arial" panose="020B0604020202020204" pitchFamily="34" charset="0"/>
              <a:buChar char="•"/>
            </a:pPr>
            <a:r>
              <a:rPr lang="en-US" sz="2400" dirty="0" smtClean="0">
                <a:solidFill>
                  <a:srgbClr val="00447C"/>
                </a:solidFill>
                <a:latin typeface="Calibri Light"/>
              </a:rPr>
              <a:t>Community plan</a:t>
            </a:r>
            <a:endParaRPr lang="en-US" sz="2400" dirty="0">
              <a:solidFill>
                <a:srgbClr val="00447C"/>
              </a:solidFill>
              <a:latin typeface="Calibri Light"/>
            </a:endParaRPr>
          </a:p>
          <a:p>
            <a:pPr marL="342900" indent="-342900">
              <a:buFont typeface="Arial" panose="020B0604020202020204" pitchFamily="34" charset="0"/>
              <a:buChar char="•"/>
            </a:pPr>
            <a:r>
              <a:rPr lang="en-US" sz="2400" dirty="0">
                <a:solidFill>
                  <a:srgbClr val="00447C"/>
                </a:solidFill>
                <a:latin typeface="Calibri Light"/>
              </a:rPr>
              <a:t>Temporary accommodation </a:t>
            </a:r>
            <a:endParaRPr lang="en-US" sz="2400" dirty="0" smtClean="0">
              <a:solidFill>
                <a:srgbClr val="00447C"/>
              </a:solidFill>
              <a:latin typeface="Calibri Light"/>
            </a:endParaRPr>
          </a:p>
          <a:p>
            <a:r>
              <a:rPr lang="en-US" sz="2400" dirty="0" smtClean="0">
                <a:solidFill>
                  <a:srgbClr val="00447C"/>
                </a:solidFill>
                <a:latin typeface="Calibri Light"/>
              </a:rPr>
              <a:t>      </a:t>
            </a:r>
            <a:endParaRPr lang="en-US" sz="2400" b="1" dirty="0">
              <a:solidFill>
                <a:srgbClr val="00447C"/>
              </a:solidFill>
              <a:latin typeface="Calibri Light"/>
            </a:endParaRPr>
          </a:p>
          <a:p>
            <a:pPr algn="just" eaLnBrk="0" hangingPunct="0"/>
            <a:endParaRPr lang="en-NZ" altLang="en-US" i="1" dirty="0">
              <a:solidFill>
                <a:srgbClr val="00447C"/>
              </a:solidFill>
              <a:cs typeface="Times New Roman" pitchFamily="18" charset="0"/>
            </a:endParaRPr>
          </a:p>
          <a:p>
            <a:pPr algn="just" eaLnBrk="0" hangingPunct="0"/>
            <a:endParaRPr lang="en-NZ" altLang="en-US" dirty="0" smtClean="0">
              <a:solidFill>
                <a:srgbClr val="00447C"/>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4645" y="2571750"/>
            <a:ext cx="3993859" cy="2520280"/>
          </a:xfrm>
          <a:prstGeom prst="rect">
            <a:avLst/>
          </a:prstGeom>
        </p:spPr>
      </p:pic>
    </p:spTree>
    <p:extLst>
      <p:ext uri="{BB962C8B-B14F-4D97-AF65-F5344CB8AC3E}">
        <p14:creationId xmlns:p14="http://schemas.microsoft.com/office/powerpoint/2010/main" val="14110665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308100" y="2380975"/>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28528" rIns="91440" bIns="0" numCol="1" anchor="ctr" anchorCtr="0" compatLnSpc="1">
            <a:prstTxWarp prst="textNoShape">
              <a:avLst/>
            </a:prstTxWarp>
            <a:spAutoFit/>
          </a:bodyPr>
          <a:lstStyle/>
          <a:p>
            <a:endParaRPr lang="en-NZ">
              <a:solidFill>
                <a:srgbClr val="3F3F3F"/>
              </a:solidFill>
            </a:endParaRPr>
          </a:p>
        </p:txBody>
      </p:sp>
      <p:sp>
        <p:nvSpPr>
          <p:cNvPr id="9" name="Rectangle 7"/>
          <p:cNvSpPr>
            <a:spLocks noChangeArrowheads="1"/>
          </p:cNvSpPr>
          <p:nvPr/>
        </p:nvSpPr>
        <p:spPr bwMode="auto">
          <a:xfrm>
            <a:off x="179512" y="1049541"/>
            <a:ext cx="8321008" cy="32367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sz="3600" dirty="0" smtClean="0">
                <a:solidFill>
                  <a:srgbClr val="00447C"/>
                </a:solidFill>
              </a:rPr>
              <a:t>           Restore – </a:t>
            </a:r>
            <a:r>
              <a:rPr lang="en-US" sz="3600" i="1" dirty="0" err="1" smtClean="0">
                <a:solidFill>
                  <a:srgbClr val="00447C"/>
                </a:solidFill>
              </a:rPr>
              <a:t>Whakahou</a:t>
            </a:r>
            <a:endParaRPr lang="en-US" sz="3600" i="1" dirty="0" smtClean="0">
              <a:solidFill>
                <a:srgbClr val="00447C"/>
              </a:solidFill>
            </a:endParaRPr>
          </a:p>
          <a:p>
            <a:pPr marL="171450" indent="-171450">
              <a:buFont typeface="Arial" panose="020B0604020202020204" pitchFamily="34" charset="0"/>
              <a:buChar char="•"/>
            </a:pPr>
            <a:endParaRPr lang="en-NZ" altLang="en-US" sz="1200" b="1" dirty="0" smtClean="0">
              <a:solidFill>
                <a:srgbClr val="00447C"/>
              </a:solidFill>
              <a:latin typeface="Calibri Light" pitchFamily="34" charset="0"/>
              <a:ea typeface="Times New Roman" pitchFamily="18" charset="0"/>
              <a:cs typeface="Times New Roman" pitchFamily="18" charset="0"/>
            </a:endParaRPr>
          </a:p>
          <a:p>
            <a:pPr marL="625475" eaLnBrk="0" hangingPunct="0"/>
            <a:r>
              <a:rPr lang="en-NZ" sz="2200" dirty="0" smtClean="0">
                <a:solidFill>
                  <a:srgbClr val="1F497D"/>
                </a:solidFill>
                <a:latin typeface="Calibri Light" pitchFamily="34" charset="0"/>
                <a:ea typeface="Times New Roman" pitchFamily="18" charset="0"/>
                <a:cs typeface="Times New Roman" pitchFamily="18" charset="0"/>
              </a:rPr>
              <a:t>             RESTORING THE NATURAL &amp; RURAL ENVIRONMENT</a:t>
            </a:r>
          </a:p>
          <a:p>
            <a:pPr marL="625475" eaLnBrk="0" hangingPunct="0"/>
            <a:endParaRPr lang="en-NZ" sz="1200" b="1" dirty="0" smtClean="0">
              <a:solidFill>
                <a:srgbClr val="1F497D"/>
              </a:solidFill>
              <a:latin typeface="Calibri Light" pitchFamily="34" charset="0"/>
              <a:ea typeface="Times New Roman" pitchFamily="18" charset="0"/>
              <a:cs typeface="Times New Roman" pitchFamily="18" charset="0"/>
            </a:endParaRPr>
          </a:p>
          <a:p>
            <a:pPr marL="342900" indent="-342900">
              <a:buFont typeface="Arial" panose="020B0604020202020204" pitchFamily="34" charset="0"/>
              <a:buChar char="•"/>
            </a:pPr>
            <a:r>
              <a:rPr lang="en-US" sz="2400" dirty="0" smtClean="0">
                <a:solidFill>
                  <a:srgbClr val="00447C"/>
                </a:solidFill>
                <a:latin typeface="Calibri Light"/>
              </a:rPr>
              <a:t>Primary </a:t>
            </a:r>
            <a:r>
              <a:rPr lang="en-US" sz="2400" dirty="0">
                <a:solidFill>
                  <a:srgbClr val="00447C"/>
                </a:solidFill>
                <a:latin typeface="Calibri Light"/>
              </a:rPr>
              <a:t>Sector MPI Recovery Fund – </a:t>
            </a:r>
            <a:r>
              <a:rPr lang="en-US" sz="2400" dirty="0" smtClean="0">
                <a:solidFill>
                  <a:srgbClr val="00447C"/>
                </a:solidFill>
                <a:latin typeface="Calibri Light"/>
              </a:rPr>
              <a:t>$300K</a:t>
            </a:r>
          </a:p>
          <a:p>
            <a:pPr marL="342900" indent="-342900">
              <a:buFont typeface="Arial" panose="020B0604020202020204" pitchFamily="34" charset="0"/>
              <a:buChar char="•"/>
            </a:pPr>
            <a:r>
              <a:rPr lang="en-NZ" sz="2400" dirty="0" smtClean="0">
                <a:solidFill>
                  <a:srgbClr val="00447C"/>
                </a:solidFill>
                <a:latin typeface="Calibri Light"/>
              </a:rPr>
              <a:t>Wellbeing </a:t>
            </a:r>
            <a:r>
              <a:rPr lang="en-NZ" sz="2400" dirty="0">
                <a:solidFill>
                  <a:srgbClr val="00447C"/>
                </a:solidFill>
                <a:latin typeface="Calibri Light"/>
              </a:rPr>
              <a:t>and support  from </a:t>
            </a:r>
            <a:r>
              <a:rPr lang="en-NZ" sz="2400" dirty="0" smtClean="0">
                <a:solidFill>
                  <a:srgbClr val="00447C"/>
                </a:solidFill>
                <a:latin typeface="Calibri Light"/>
              </a:rPr>
              <a:t>RST</a:t>
            </a:r>
          </a:p>
          <a:p>
            <a:pPr marL="342900" indent="-342900">
              <a:buFont typeface="Arial" panose="020B0604020202020204" pitchFamily="34" charset="0"/>
              <a:buChar char="•"/>
            </a:pPr>
            <a:r>
              <a:rPr lang="en-NZ" sz="2400" dirty="0" smtClean="0">
                <a:solidFill>
                  <a:srgbClr val="00447C"/>
                </a:solidFill>
                <a:latin typeface="Calibri Light"/>
              </a:rPr>
              <a:t>River </a:t>
            </a:r>
            <a:r>
              <a:rPr lang="en-NZ" sz="2400" dirty="0">
                <a:solidFill>
                  <a:srgbClr val="00447C"/>
                </a:solidFill>
                <a:latin typeface="Calibri Light"/>
              </a:rPr>
              <a:t>Schemes $33M in </a:t>
            </a:r>
            <a:endParaRPr lang="en-NZ" sz="2400" dirty="0" smtClean="0">
              <a:solidFill>
                <a:srgbClr val="00447C"/>
              </a:solidFill>
              <a:latin typeface="Calibri Light"/>
            </a:endParaRPr>
          </a:p>
          <a:p>
            <a:r>
              <a:rPr lang="en-NZ" sz="2400" dirty="0" smtClean="0">
                <a:solidFill>
                  <a:srgbClr val="00447C"/>
                </a:solidFill>
                <a:latin typeface="Calibri Light"/>
              </a:rPr>
              <a:t>     damage &amp; </a:t>
            </a:r>
            <a:r>
              <a:rPr lang="en-NZ" sz="2400" dirty="0">
                <a:solidFill>
                  <a:srgbClr val="00447C"/>
                </a:solidFill>
                <a:latin typeface="Calibri Light"/>
              </a:rPr>
              <a:t>93.2 </a:t>
            </a:r>
            <a:r>
              <a:rPr lang="en-NZ" sz="2400" dirty="0" smtClean="0">
                <a:solidFill>
                  <a:srgbClr val="00447C"/>
                </a:solidFill>
                <a:latin typeface="Calibri Light"/>
              </a:rPr>
              <a:t>h estimated </a:t>
            </a:r>
          </a:p>
          <a:p>
            <a:r>
              <a:rPr lang="en-NZ" sz="2400" dirty="0" smtClean="0">
                <a:solidFill>
                  <a:srgbClr val="00447C"/>
                </a:solidFill>
                <a:latin typeface="Calibri Light"/>
              </a:rPr>
              <a:t>     in </a:t>
            </a:r>
            <a:r>
              <a:rPr lang="en-NZ" sz="2400" dirty="0">
                <a:solidFill>
                  <a:srgbClr val="00447C"/>
                </a:solidFill>
                <a:latin typeface="Calibri Light"/>
              </a:rPr>
              <a:t>river bank </a:t>
            </a:r>
            <a:r>
              <a:rPr lang="en-NZ" sz="2400" dirty="0" smtClean="0">
                <a:solidFill>
                  <a:srgbClr val="00447C"/>
                </a:solidFill>
                <a:latin typeface="Calibri Light"/>
              </a:rPr>
              <a:t>erosion.</a:t>
            </a:r>
            <a:endParaRPr lang="en-NZ" sz="2400" dirty="0">
              <a:solidFill>
                <a:srgbClr val="00447C"/>
              </a:solidFill>
              <a:latin typeface="Calibri Light"/>
            </a:endParaRP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539552" y="1347614"/>
            <a:ext cx="617984" cy="571500"/>
          </a:xfrm>
          <a:prstGeom prst="rect">
            <a:avLst/>
          </a:prstGeom>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1705" y="3147814"/>
            <a:ext cx="4422677" cy="199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8020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848926771"/>
              </p:ext>
            </p:extLst>
          </p:nvPr>
        </p:nvGraphicFramePr>
        <p:xfrm>
          <a:off x="1565196" y="2211710"/>
          <a:ext cx="7067128" cy="2713830"/>
        </p:xfrm>
        <a:graphic>
          <a:graphicData uri="http://schemas.openxmlformats.org/drawingml/2006/table">
            <a:tbl>
              <a:tblPr firstRow="1" firstCol="1" bandRow="1"/>
              <a:tblGrid>
                <a:gridCol w="7067128">
                  <a:extLst>
                    <a:ext uri="{9D8B030D-6E8A-4147-A177-3AD203B41FA5}">
                      <a16:colId xmlns:a16="http://schemas.microsoft.com/office/drawing/2014/main" val="20000"/>
                    </a:ext>
                  </a:extLst>
                </a:gridCol>
              </a:tblGrid>
              <a:tr h="2713830">
                <a:tc>
                  <a:txBody>
                    <a:bodyPr/>
                    <a:lstStyle/>
                    <a:p>
                      <a:pPr marL="900430" indent="-900430">
                        <a:lnSpc>
                          <a:spcPct val="115000"/>
                        </a:lnSpc>
                        <a:spcAft>
                          <a:spcPts val="0"/>
                        </a:spcAft>
                      </a:pPr>
                      <a:r>
                        <a:rPr lang="en-US" sz="600" b="1" i="1" dirty="0">
                          <a:effectLst/>
                          <a:latin typeface="Calibri Light"/>
                          <a:ea typeface="Calibri"/>
                          <a:cs typeface="Times New Roman"/>
                        </a:rPr>
                        <a:t> </a:t>
                      </a:r>
                      <a:r>
                        <a:rPr lang="en-NZ" sz="2100" b="0" dirty="0" smtClean="0">
                          <a:solidFill>
                            <a:srgbClr val="1F497D"/>
                          </a:solidFill>
                          <a:effectLst/>
                          <a:latin typeface="Calibri Light" panose="020F0302020204030204" pitchFamily="34" charset="0"/>
                          <a:ea typeface="Times New Roman"/>
                          <a:cs typeface="Times New Roman"/>
                        </a:rPr>
                        <a:t>REGENERATING THE ECONOMY</a:t>
                      </a:r>
                    </a:p>
                    <a:p>
                      <a:pPr marL="342900" indent="-342900">
                        <a:buFont typeface="Arial" panose="020B0604020202020204" pitchFamily="34" charset="0"/>
                        <a:buChar char="•"/>
                      </a:pPr>
                      <a:r>
                        <a:rPr lang="en-NZ" sz="2000" b="0" dirty="0" smtClean="0">
                          <a:solidFill>
                            <a:schemeClr val="tx2"/>
                          </a:solidFill>
                          <a:latin typeface="+mn-lt"/>
                        </a:rPr>
                        <a:t>MBIE Business</a:t>
                      </a:r>
                      <a:r>
                        <a:rPr lang="en-NZ" sz="2000" b="0" baseline="0" dirty="0" smtClean="0">
                          <a:solidFill>
                            <a:schemeClr val="tx2"/>
                          </a:solidFill>
                          <a:latin typeface="+mn-lt"/>
                        </a:rPr>
                        <a:t> Recovery Grant </a:t>
                      </a:r>
                      <a:r>
                        <a:rPr lang="en-NZ" sz="2000" b="0" dirty="0" smtClean="0">
                          <a:solidFill>
                            <a:schemeClr val="tx2"/>
                          </a:solidFill>
                          <a:latin typeface="+mn-lt"/>
                        </a:rPr>
                        <a:t>allocated $200K</a:t>
                      </a:r>
                    </a:p>
                    <a:p>
                      <a:pPr marL="342900" indent="-342900">
                        <a:buFont typeface="Arial" panose="020B0604020202020204" pitchFamily="34" charset="0"/>
                        <a:buChar char="•"/>
                      </a:pPr>
                      <a:r>
                        <a:rPr lang="en-NZ" sz="2000" b="0" dirty="0" smtClean="0">
                          <a:solidFill>
                            <a:schemeClr val="tx2"/>
                          </a:solidFill>
                          <a:latin typeface="+mn-lt"/>
                        </a:rPr>
                        <a:t>Depopulation is an ongoing impact - 40% of Edgecumbe residents are still displaced impacting on struggling businesses</a:t>
                      </a:r>
                    </a:p>
                    <a:p>
                      <a:pPr marL="342900" indent="-342900">
                        <a:buFont typeface="Arial" panose="020B0604020202020204" pitchFamily="34" charset="0"/>
                        <a:buChar char="•"/>
                      </a:pPr>
                      <a:r>
                        <a:rPr lang="en-NZ" sz="2000" b="0" dirty="0" err="1" smtClean="0">
                          <a:solidFill>
                            <a:schemeClr val="tx2"/>
                          </a:solidFill>
                          <a:latin typeface="+mn-lt"/>
                        </a:rPr>
                        <a:t>Marketview</a:t>
                      </a:r>
                      <a:r>
                        <a:rPr lang="en-NZ" sz="2000" b="0" dirty="0" smtClean="0">
                          <a:solidFill>
                            <a:schemeClr val="tx2"/>
                          </a:solidFill>
                          <a:latin typeface="+mn-lt"/>
                        </a:rPr>
                        <a:t> data  – almost $1m down in spend for Edgecumbe (April-June 2017)</a:t>
                      </a:r>
                    </a:p>
                    <a:p>
                      <a:pPr marL="0" indent="0">
                        <a:buFont typeface="Arial" panose="020B0604020202020204" pitchFamily="34" charset="0"/>
                        <a:buNone/>
                      </a:pPr>
                      <a:endParaRPr lang="en-NZ" sz="1800" b="0" dirty="0" smtClean="0">
                        <a:solidFill>
                          <a:schemeClr val="tx2"/>
                        </a:solidFill>
                        <a:latin typeface="+mn-lt"/>
                      </a:endParaRPr>
                    </a:p>
                    <a:p>
                      <a:pPr>
                        <a:lnSpc>
                          <a:spcPct val="115000"/>
                        </a:lnSpc>
                        <a:spcAft>
                          <a:spcPts val="0"/>
                        </a:spcAft>
                      </a:pPr>
                      <a:endParaRPr lang="en-NZ" sz="1700" kern="1200" dirty="0">
                        <a:solidFill>
                          <a:schemeClr val="tx2"/>
                        </a:solidFill>
                        <a:latin typeface="+mn-lt"/>
                        <a:ea typeface="Calibri"/>
                        <a:cs typeface="Times New Roman"/>
                      </a:endParaRPr>
                    </a:p>
                  </a:txBody>
                  <a:tcPr marL="50034" marR="50034" marT="0" marB="0">
                    <a:lnL>
                      <a:noFill/>
                    </a:lnL>
                    <a:lnR w="12700" cmpd="sng">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1" name="Rectangle 8"/>
          <p:cNvSpPr>
            <a:spLocks noChangeArrowheads="1"/>
          </p:cNvSpPr>
          <p:nvPr/>
        </p:nvSpPr>
        <p:spPr bwMode="auto">
          <a:xfrm>
            <a:off x="457200" y="2286915"/>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28528" rIns="91440" bIns="0" numCol="1" anchor="ctr" anchorCtr="0" compatLnSpc="1">
            <a:prstTxWarp prst="textNoShape">
              <a:avLst/>
            </a:prstTxWarp>
            <a:spAutoFit/>
          </a:bodyPr>
          <a:lstStyle/>
          <a:p>
            <a:endParaRPr lang="en-NZ">
              <a:solidFill>
                <a:srgbClr val="3F3F3F"/>
              </a:solidFill>
            </a:endParaRPr>
          </a:p>
        </p:txBody>
      </p:sp>
      <p:pic>
        <p:nvPicPr>
          <p:cNvPr id="51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52" y="1437624"/>
            <a:ext cx="616456" cy="5774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457200" y="2887044"/>
            <a:ext cx="1107996" cy="80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NZ" altLang="en-US" sz="2600" b="1" dirty="0" smtClean="0">
                <a:solidFill>
                  <a:srgbClr val="003882"/>
                </a:solidFill>
                <a:latin typeface="Segoe UI Semibold" pitchFamily="34" charset="0"/>
                <a:ea typeface="Times New Roman" pitchFamily="18" charset="0"/>
                <a:cs typeface="Times New Roman" pitchFamily="18" charset="0"/>
              </a:rPr>
              <a:t>	</a:t>
            </a:r>
          </a:p>
          <a:p>
            <a:pPr eaLnBrk="0" hangingPunct="0"/>
            <a:endParaRPr lang="en-NZ" altLang="en-US" dirty="0" smtClean="0">
              <a:solidFill>
                <a:srgbClr val="3F3F3F"/>
              </a:solidFill>
            </a:endParaRPr>
          </a:p>
        </p:txBody>
      </p:sp>
      <p:sp>
        <p:nvSpPr>
          <p:cNvPr id="13" name="Rectangle 12"/>
          <p:cNvSpPr/>
          <p:nvPr/>
        </p:nvSpPr>
        <p:spPr>
          <a:xfrm>
            <a:off x="1565196" y="1460757"/>
            <a:ext cx="6535196" cy="646331"/>
          </a:xfrm>
          <a:prstGeom prst="rect">
            <a:avLst/>
          </a:prstGeom>
        </p:spPr>
        <p:txBody>
          <a:bodyPr wrap="square">
            <a:spAutoFit/>
          </a:bodyPr>
          <a:lstStyle/>
          <a:p>
            <a:r>
              <a:rPr lang="en-US" altLang="en-US" sz="3600" b="1" dirty="0" bmk="_Toc487530646">
                <a:solidFill>
                  <a:srgbClr val="003882"/>
                </a:solidFill>
                <a:latin typeface="Segoe UI Semibold" pitchFamily="34" charset="0"/>
                <a:ea typeface="Times New Roman" pitchFamily="18" charset="0"/>
                <a:cs typeface="Times New Roman" pitchFamily="18" charset="0"/>
              </a:rPr>
              <a:t>Regenerate - </a:t>
            </a:r>
            <a:r>
              <a:rPr lang="en-US" altLang="en-US" sz="3600" b="1" i="1" dirty="0" err="1" bmk="_Toc487530646">
                <a:solidFill>
                  <a:srgbClr val="003882"/>
                </a:solidFill>
                <a:latin typeface="Segoe UI Semibold" pitchFamily="34" charset="0"/>
                <a:ea typeface="Times New Roman" pitchFamily="18" charset="0"/>
                <a:cs typeface="Times New Roman" pitchFamily="18" charset="0"/>
              </a:rPr>
              <a:t>Whakatipu</a:t>
            </a:r>
            <a:endParaRPr lang="en-NZ" sz="3600" dirty="0">
              <a:solidFill>
                <a:srgbClr val="3F3F3F"/>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2680" y="4353948"/>
            <a:ext cx="3791321" cy="7440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197" y="4539297"/>
            <a:ext cx="1944216" cy="571828"/>
          </a:xfrm>
          <a:prstGeom prst="rect">
            <a:avLst/>
          </a:prstGeom>
        </p:spPr>
      </p:pic>
    </p:spTree>
    <p:extLst>
      <p:ext uri="{BB962C8B-B14F-4D97-AF65-F5344CB8AC3E}">
        <p14:creationId xmlns:p14="http://schemas.microsoft.com/office/powerpoint/2010/main" val="39896351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Debriefing Recovery – In draft</a:t>
            </a:r>
            <a:endParaRPr lang="en-NZ" dirty="0"/>
          </a:p>
        </p:txBody>
      </p:sp>
      <p:sp>
        <p:nvSpPr>
          <p:cNvPr id="3" name="Subtitle 2"/>
          <p:cNvSpPr>
            <a:spLocks noGrp="1"/>
          </p:cNvSpPr>
          <p:nvPr>
            <p:ph type="subTitle" idx="1"/>
          </p:nvPr>
        </p:nvSpPr>
        <p:spPr>
          <a:xfrm>
            <a:off x="683568" y="2499742"/>
            <a:ext cx="7704856" cy="2160240"/>
          </a:xfrm>
        </p:spPr>
        <p:txBody>
          <a:bodyPr/>
          <a:lstStyle/>
          <a:p>
            <a:r>
              <a:rPr lang="en-NZ" dirty="0" smtClean="0"/>
              <a:t>Part A: Deconstructing Recovery Activities</a:t>
            </a:r>
          </a:p>
          <a:p>
            <a:r>
              <a:rPr lang="en-NZ" dirty="0" smtClean="0"/>
              <a:t>Part B:  An overview of key themes and insights</a:t>
            </a:r>
          </a:p>
          <a:p>
            <a:r>
              <a:rPr lang="en-NZ" dirty="0" smtClean="0"/>
              <a:t>Part C:  Toolbox of templates, processes and procedures</a:t>
            </a:r>
          </a:p>
          <a:p>
            <a:endParaRPr lang="en-NZ" dirty="0"/>
          </a:p>
        </p:txBody>
      </p:sp>
    </p:spTree>
    <p:extLst>
      <p:ext uri="{BB962C8B-B14F-4D97-AF65-F5344CB8AC3E}">
        <p14:creationId xmlns:p14="http://schemas.microsoft.com/office/powerpoint/2010/main" val="11816128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31591"/>
            <a:ext cx="6622504" cy="792087"/>
          </a:xfrm>
        </p:spPr>
        <p:txBody>
          <a:bodyPr>
            <a:normAutofit/>
          </a:bodyPr>
          <a:lstStyle/>
          <a:p>
            <a:r>
              <a:rPr lang="en-NZ" dirty="0" smtClean="0"/>
              <a:t>Top Tips for getting started</a:t>
            </a:r>
            <a:endParaRPr lang="en-NZ" dirty="0"/>
          </a:p>
        </p:txBody>
      </p:sp>
      <p:sp>
        <p:nvSpPr>
          <p:cNvPr id="3" name="Subtitle 2"/>
          <p:cNvSpPr>
            <a:spLocks noGrp="1"/>
          </p:cNvSpPr>
          <p:nvPr>
            <p:ph type="subTitle" idx="1"/>
          </p:nvPr>
        </p:nvSpPr>
        <p:spPr>
          <a:xfrm>
            <a:off x="611560" y="1995686"/>
            <a:ext cx="7704856" cy="2952328"/>
          </a:xfrm>
        </p:spPr>
        <p:txBody>
          <a:bodyPr>
            <a:normAutofit fontScale="92500" lnSpcReduction="10000"/>
          </a:bodyPr>
          <a:lstStyle/>
          <a:p>
            <a:pPr marL="457200" indent="-457200">
              <a:buAutoNum type="arabicPeriod"/>
            </a:pPr>
            <a:r>
              <a:rPr lang="en-NZ" dirty="0" smtClean="0"/>
              <a:t>Understand the event &amp; impacted community</a:t>
            </a:r>
          </a:p>
          <a:p>
            <a:pPr marL="457200" indent="-457200">
              <a:buFont typeface="Arial" pitchFamily="34" charset="0"/>
              <a:buAutoNum type="arabicPeriod"/>
            </a:pPr>
            <a:r>
              <a:rPr lang="en-NZ" dirty="0"/>
              <a:t>Go </a:t>
            </a:r>
            <a:r>
              <a:rPr lang="en-NZ" dirty="0" smtClean="0"/>
              <a:t>off-site, Co-locate and Collaborate</a:t>
            </a:r>
          </a:p>
          <a:p>
            <a:pPr marL="457200" indent="-457200">
              <a:buAutoNum type="arabicPeriod"/>
            </a:pPr>
            <a:r>
              <a:rPr lang="en-NZ" dirty="0" smtClean="0"/>
              <a:t>Retain EOC staff for transition</a:t>
            </a:r>
          </a:p>
          <a:p>
            <a:pPr marL="457200" indent="-457200">
              <a:buAutoNum type="arabicPeriod"/>
            </a:pPr>
            <a:r>
              <a:rPr lang="en-NZ" dirty="0" smtClean="0"/>
              <a:t>Consider local pressure and listen to the ‘little noise’</a:t>
            </a:r>
          </a:p>
          <a:p>
            <a:pPr marL="457200" indent="-457200">
              <a:buAutoNum type="arabicPeriod"/>
            </a:pPr>
            <a:r>
              <a:rPr lang="en-NZ" dirty="0" smtClean="0"/>
              <a:t>Hunt for the right people, foster team spirit, get training &amp; be mindful of health &amp; wellbeing (it’s stressful)</a:t>
            </a:r>
          </a:p>
          <a:p>
            <a:pPr marL="457200" indent="-457200">
              <a:buAutoNum type="arabicPeriod"/>
            </a:pPr>
            <a:r>
              <a:rPr lang="en-NZ" dirty="0" smtClean="0"/>
              <a:t>Be creative to access funds</a:t>
            </a:r>
          </a:p>
          <a:p>
            <a:pPr marL="457200" indent="-457200">
              <a:buFont typeface="Arial" pitchFamily="34" charset="0"/>
              <a:buAutoNum type="arabicPeriod"/>
            </a:pPr>
            <a:r>
              <a:rPr lang="en-NZ" dirty="0"/>
              <a:t>Exercise </a:t>
            </a:r>
            <a:r>
              <a:rPr lang="en-NZ" dirty="0" smtClean="0"/>
              <a:t>management so you can make changes later</a:t>
            </a:r>
            <a:endParaRPr lang="en-NZ" dirty="0"/>
          </a:p>
          <a:p>
            <a:endParaRPr lang="en-NZ" dirty="0" smtClean="0"/>
          </a:p>
          <a:p>
            <a:pPr marL="457200" indent="-457200">
              <a:buAutoNum type="arabicPeriod"/>
            </a:pPr>
            <a:endParaRPr lang="en-NZ" dirty="0" smtClean="0"/>
          </a:p>
          <a:p>
            <a:pPr marL="457200" indent="-457200">
              <a:buAutoNum type="arabicPeriod"/>
            </a:pPr>
            <a:endParaRPr lang="en-NZ" dirty="0" smtClean="0"/>
          </a:p>
          <a:p>
            <a:endParaRPr lang="en-NZ" dirty="0"/>
          </a:p>
        </p:txBody>
      </p:sp>
    </p:spTree>
    <p:extLst>
      <p:ext uri="{BB962C8B-B14F-4D97-AF65-F5344CB8AC3E}">
        <p14:creationId xmlns:p14="http://schemas.microsoft.com/office/powerpoint/2010/main" val="41761316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31591"/>
            <a:ext cx="6622504" cy="792087"/>
          </a:xfrm>
        </p:spPr>
        <p:txBody>
          <a:bodyPr>
            <a:normAutofit/>
          </a:bodyPr>
          <a:lstStyle/>
          <a:p>
            <a:r>
              <a:rPr lang="en-NZ" dirty="0" smtClean="0"/>
              <a:t>Top Tips for keeping going</a:t>
            </a:r>
            <a:endParaRPr lang="en-NZ" dirty="0"/>
          </a:p>
        </p:txBody>
      </p:sp>
      <p:sp>
        <p:nvSpPr>
          <p:cNvPr id="3" name="Subtitle 2"/>
          <p:cNvSpPr>
            <a:spLocks noGrp="1"/>
          </p:cNvSpPr>
          <p:nvPr>
            <p:ph type="subTitle" idx="1"/>
          </p:nvPr>
        </p:nvSpPr>
        <p:spPr>
          <a:xfrm>
            <a:off x="611560" y="1995686"/>
            <a:ext cx="7704856" cy="2952328"/>
          </a:xfrm>
        </p:spPr>
        <p:txBody>
          <a:bodyPr>
            <a:normAutofit lnSpcReduction="10000"/>
          </a:bodyPr>
          <a:lstStyle/>
          <a:p>
            <a:pPr marL="457200" indent="-457200">
              <a:buAutoNum type="arabicPeriod"/>
            </a:pPr>
            <a:r>
              <a:rPr lang="en-NZ" dirty="0" smtClean="0"/>
              <a:t>Team agility &amp;flexibility, health &amp; wellbeing</a:t>
            </a:r>
          </a:p>
          <a:p>
            <a:pPr marL="457200" indent="-457200">
              <a:buAutoNum type="arabicPeriod"/>
            </a:pPr>
            <a:r>
              <a:rPr lang="en-NZ" dirty="0" smtClean="0"/>
              <a:t>Celebrate successes and keep motivated</a:t>
            </a:r>
          </a:p>
          <a:p>
            <a:pPr marL="457200" indent="-457200">
              <a:buAutoNum type="arabicPeriod"/>
            </a:pPr>
            <a:r>
              <a:rPr lang="en-NZ" dirty="0" smtClean="0"/>
              <a:t>Embrace social media</a:t>
            </a:r>
          </a:p>
          <a:p>
            <a:pPr marL="457200" indent="-457200">
              <a:buAutoNum type="arabicPeriod"/>
            </a:pPr>
            <a:r>
              <a:rPr lang="en-NZ" dirty="0" smtClean="0"/>
              <a:t>Stay focused on the big goals</a:t>
            </a:r>
          </a:p>
          <a:p>
            <a:pPr marL="457200" indent="-457200">
              <a:buFont typeface="Arial" pitchFamily="34" charset="0"/>
              <a:buAutoNum type="arabicPeriod"/>
            </a:pPr>
            <a:r>
              <a:rPr lang="en-NZ" dirty="0"/>
              <a:t>Don’t underestimate MCDEMs/NRO’s reporting needs</a:t>
            </a:r>
          </a:p>
          <a:p>
            <a:pPr marL="457200" indent="-457200">
              <a:buAutoNum type="arabicPeriod"/>
            </a:pPr>
            <a:r>
              <a:rPr lang="en-NZ" dirty="0" smtClean="0"/>
              <a:t>Work alongside community leaders</a:t>
            </a:r>
          </a:p>
          <a:p>
            <a:pPr marL="457200" indent="-457200">
              <a:buAutoNum type="arabicPeriod"/>
            </a:pPr>
            <a:r>
              <a:rPr lang="en-NZ" dirty="0" smtClean="0"/>
              <a:t>Make sure the right people are around the table</a:t>
            </a:r>
          </a:p>
          <a:p>
            <a:pPr marL="457200" indent="-457200">
              <a:buAutoNum type="arabicPeriod"/>
            </a:pPr>
            <a:endParaRPr lang="en-NZ" dirty="0" smtClean="0"/>
          </a:p>
          <a:p>
            <a:pPr marL="457200" indent="-457200">
              <a:buAutoNum type="arabicPeriod"/>
            </a:pPr>
            <a:endParaRPr lang="en-NZ" dirty="0" smtClean="0"/>
          </a:p>
          <a:p>
            <a:pPr marL="457200" indent="-457200">
              <a:buAutoNum type="arabicPeriod"/>
            </a:pPr>
            <a:endParaRPr lang="en-NZ" dirty="0" smtClean="0"/>
          </a:p>
          <a:p>
            <a:pPr marL="457200" indent="-457200">
              <a:buAutoNum type="arabicPeriod"/>
            </a:pPr>
            <a:endParaRPr lang="en-NZ" dirty="0" smtClean="0"/>
          </a:p>
          <a:p>
            <a:pPr marL="457200" indent="-457200">
              <a:buAutoNum type="arabicPeriod"/>
            </a:pPr>
            <a:endParaRPr lang="en-NZ" dirty="0" smtClean="0"/>
          </a:p>
          <a:p>
            <a:pPr marL="457200" indent="-457200">
              <a:buAutoNum type="arabicPeriod"/>
            </a:pPr>
            <a:endParaRPr lang="en-NZ" dirty="0" smtClean="0"/>
          </a:p>
          <a:p>
            <a:endParaRPr lang="en-NZ" dirty="0"/>
          </a:p>
        </p:txBody>
      </p:sp>
    </p:spTree>
    <p:extLst>
      <p:ext uri="{BB962C8B-B14F-4D97-AF65-F5344CB8AC3E}">
        <p14:creationId xmlns:p14="http://schemas.microsoft.com/office/powerpoint/2010/main" val="399193812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923678"/>
            <a:ext cx="6768752" cy="648072"/>
          </a:xfrm>
        </p:spPr>
        <p:txBody>
          <a:bodyPr>
            <a:normAutofit/>
          </a:bodyPr>
          <a:lstStyle/>
          <a:p>
            <a:pPr algn="ctr"/>
            <a:r>
              <a:rPr lang="en-NZ" dirty="0"/>
              <a:t>Any questions?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131841" y="2715767"/>
            <a:ext cx="2664297" cy="975670"/>
          </a:xfrm>
          <a:prstGeom prst="rect">
            <a:avLst/>
          </a:prstGeom>
        </p:spPr>
      </p:pic>
    </p:spTree>
    <p:extLst>
      <p:ext uri="{BB962C8B-B14F-4D97-AF65-F5344CB8AC3E}">
        <p14:creationId xmlns:p14="http://schemas.microsoft.com/office/powerpoint/2010/main" val="348454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644" y="1131590"/>
            <a:ext cx="6622504" cy="720080"/>
          </a:xfrm>
        </p:spPr>
        <p:txBody>
          <a:bodyPr/>
          <a:lstStyle/>
          <a:p>
            <a:r>
              <a:rPr lang="en-NZ" dirty="0" smtClean="0"/>
              <a:t>Key events</a:t>
            </a:r>
            <a:endParaRPr lang="en-NZ" dirty="0"/>
          </a:p>
        </p:txBody>
      </p:sp>
      <p:sp>
        <p:nvSpPr>
          <p:cNvPr id="3" name="Subtitle 2"/>
          <p:cNvSpPr>
            <a:spLocks noGrp="1"/>
          </p:cNvSpPr>
          <p:nvPr>
            <p:ph type="subTitle" idx="1"/>
          </p:nvPr>
        </p:nvSpPr>
        <p:spPr>
          <a:xfrm>
            <a:off x="324644" y="1865304"/>
            <a:ext cx="3096344" cy="2952328"/>
          </a:xfrm>
        </p:spPr>
        <p:txBody>
          <a:bodyPr>
            <a:normAutofit/>
          </a:bodyPr>
          <a:lstStyle/>
          <a:p>
            <a:pPr marL="342900" indent="-342900">
              <a:buFont typeface="Arial" panose="020B0604020202020204" pitchFamily="34" charset="0"/>
              <a:buChar char="•"/>
            </a:pPr>
            <a:r>
              <a:rPr lang="en-NZ" sz="2900" dirty="0" smtClean="0"/>
              <a:t>1600 </a:t>
            </a:r>
            <a:r>
              <a:rPr lang="en-NZ" sz="2900" dirty="0"/>
              <a:t>evacuated from </a:t>
            </a:r>
            <a:r>
              <a:rPr lang="en-NZ" sz="2900" dirty="0" err="1"/>
              <a:t>Edgecumbe</a:t>
            </a:r>
            <a:r>
              <a:rPr lang="en-NZ" sz="2900" dirty="0"/>
              <a:t> </a:t>
            </a:r>
            <a:endParaRPr lang="en-NZ" sz="2900" dirty="0" smtClean="0"/>
          </a:p>
          <a:p>
            <a:pPr marL="342900" indent="-342900">
              <a:buFont typeface="Arial" panose="020B0604020202020204" pitchFamily="34" charset="0"/>
              <a:buChar char="•"/>
            </a:pPr>
            <a:r>
              <a:rPr lang="en-NZ" sz="2900" dirty="0" smtClean="0"/>
              <a:t>Large </a:t>
            </a:r>
            <a:r>
              <a:rPr lang="en-NZ" sz="2900" dirty="0"/>
              <a:t>impact on </a:t>
            </a:r>
            <a:r>
              <a:rPr lang="en-NZ" sz="2900" dirty="0" err="1"/>
              <a:t>roading</a:t>
            </a:r>
            <a:r>
              <a:rPr lang="en-NZ" sz="2900" dirty="0"/>
              <a:t> and isolation in rural communities </a:t>
            </a:r>
          </a:p>
          <a:p>
            <a:endParaRPr lang="en-NZ"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971" y="1923678"/>
            <a:ext cx="5720030" cy="3219823"/>
          </a:xfrm>
          <a:prstGeom prst="rect">
            <a:avLst/>
          </a:prstGeom>
        </p:spPr>
      </p:pic>
    </p:spTree>
    <p:extLst>
      <p:ext uri="{BB962C8B-B14F-4D97-AF65-F5344CB8AC3E}">
        <p14:creationId xmlns:p14="http://schemas.microsoft.com/office/powerpoint/2010/main" val="149234772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03598"/>
            <a:ext cx="6622504" cy="576064"/>
          </a:xfrm>
        </p:spPr>
        <p:txBody>
          <a:bodyPr>
            <a:normAutofit fontScale="90000"/>
          </a:bodyPr>
          <a:lstStyle/>
          <a:p>
            <a:r>
              <a:rPr lang="en-NZ" dirty="0" smtClean="0"/>
              <a:t>Response </a:t>
            </a:r>
            <a:endParaRPr lang="en-NZ" dirty="0"/>
          </a:p>
        </p:txBody>
      </p:sp>
      <p:sp>
        <p:nvSpPr>
          <p:cNvPr id="3" name="Subtitle 2"/>
          <p:cNvSpPr>
            <a:spLocks noGrp="1"/>
          </p:cNvSpPr>
          <p:nvPr>
            <p:ph type="subTitle" idx="1"/>
          </p:nvPr>
        </p:nvSpPr>
        <p:spPr>
          <a:xfrm>
            <a:off x="683568" y="1707654"/>
            <a:ext cx="7848872" cy="3168352"/>
          </a:xfrm>
        </p:spPr>
        <p:txBody>
          <a:bodyPr>
            <a:normAutofit lnSpcReduction="10000"/>
          </a:bodyPr>
          <a:lstStyle/>
          <a:p>
            <a:r>
              <a:rPr lang="en-NZ" dirty="0" smtClean="0"/>
              <a:t>Following severe </a:t>
            </a:r>
            <a:r>
              <a:rPr lang="en-NZ" dirty="0"/>
              <a:t>inundation and storm damage due to ex-Tropical Cyclones Debbie (5/4/2017), and Cook (13/4/2017</a:t>
            </a:r>
            <a:r>
              <a:rPr lang="en-NZ" dirty="0" smtClean="0"/>
              <a:t>): </a:t>
            </a:r>
            <a:endParaRPr lang="en-NZ" dirty="0"/>
          </a:p>
          <a:p>
            <a:pPr marL="342900" indent="-342900">
              <a:buFont typeface="Arial" panose="020B0604020202020204" pitchFamily="34" charset="0"/>
              <a:buChar char="•"/>
            </a:pPr>
            <a:r>
              <a:rPr lang="en-NZ" sz="2500" dirty="0"/>
              <a:t>F</a:t>
            </a:r>
            <a:r>
              <a:rPr lang="en-NZ" sz="2500" dirty="0" smtClean="0"/>
              <a:t>irst </a:t>
            </a:r>
            <a:r>
              <a:rPr lang="en-NZ" sz="2500" dirty="0"/>
              <a:t>declaration on </a:t>
            </a:r>
            <a:r>
              <a:rPr lang="en-NZ" sz="2500" dirty="0" smtClean="0"/>
              <a:t>6 </a:t>
            </a:r>
            <a:r>
              <a:rPr lang="en-NZ" sz="2500" dirty="0"/>
              <a:t>April for Whakatāne District,  </a:t>
            </a:r>
          </a:p>
          <a:p>
            <a:pPr marL="342900" indent="-342900">
              <a:buFont typeface="Arial" panose="020B0604020202020204" pitchFamily="34" charset="0"/>
              <a:buChar char="•"/>
            </a:pPr>
            <a:r>
              <a:rPr lang="en-NZ" dirty="0" smtClean="0"/>
              <a:t>Bay </a:t>
            </a:r>
            <a:r>
              <a:rPr lang="en-NZ" dirty="0"/>
              <a:t>of Plenty was been placed in a state of emergency on 11 April and terminated on 14 </a:t>
            </a:r>
            <a:r>
              <a:rPr lang="en-NZ" dirty="0" smtClean="0"/>
              <a:t>April. </a:t>
            </a:r>
            <a:endParaRPr lang="en-NZ" dirty="0"/>
          </a:p>
          <a:p>
            <a:pPr marL="342900" indent="-342900">
              <a:buFont typeface="Arial" panose="020B0604020202020204" pitchFamily="34" charset="0"/>
              <a:buChar char="•"/>
            </a:pPr>
            <a:r>
              <a:rPr lang="en-NZ" dirty="0"/>
              <a:t>Replaced by a Whakatāne District state of emergency which began at 1200hrs 14/4/2017 and was enforce for 7 days until 21 April 2017</a:t>
            </a:r>
            <a:r>
              <a:rPr lang="en-NZ" dirty="0" smtClean="0"/>
              <a:t>.</a:t>
            </a:r>
            <a:endParaRPr lang="en-NZ" dirty="0"/>
          </a:p>
          <a:p>
            <a:endParaRPr lang="en-NZ" dirty="0"/>
          </a:p>
        </p:txBody>
      </p:sp>
    </p:spTree>
    <p:extLst>
      <p:ext uri="{BB962C8B-B14F-4D97-AF65-F5344CB8AC3E}">
        <p14:creationId xmlns:p14="http://schemas.microsoft.com/office/powerpoint/2010/main" val="100685109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571751"/>
            <a:ext cx="2808312" cy="655933"/>
          </a:xfrm>
        </p:spPr>
        <p:txBody>
          <a:bodyPr/>
          <a:lstStyle/>
          <a:p>
            <a:r>
              <a:rPr lang="en-US" dirty="0" smtClean="0"/>
              <a:t>8 April 2017</a:t>
            </a:r>
            <a:endParaRPr lang="en-NZ" dirty="0"/>
          </a:p>
        </p:txBody>
      </p:sp>
      <p:pic>
        <p:nvPicPr>
          <p:cNvPr id="3" name="Picture 2"/>
          <p:cNvPicPr>
            <a:picLocks noChangeAspect="1"/>
          </p:cNvPicPr>
          <p:nvPr/>
        </p:nvPicPr>
        <p:blipFill>
          <a:blip r:embed="rId3"/>
          <a:stretch>
            <a:fillRect/>
          </a:stretch>
        </p:blipFill>
        <p:spPr>
          <a:xfrm>
            <a:off x="3109809" y="0"/>
            <a:ext cx="6034192" cy="5143500"/>
          </a:xfrm>
          <a:prstGeom prst="rect">
            <a:avLst/>
          </a:prstGeom>
          <a:ln>
            <a:solidFill>
              <a:schemeClr val="tx1"/>
            </a:solidFill>
          </a:ln>
        </p:spPr>
      </p:pic>
    </p:spTree>
    <p:extLst>
      <p:ext uri="{BB962C8B-B14F-4D97-AF65-F5344CB8AC3E}">
        <p14:creationId xmlns:p14="http://schemas.microsoft.com/office/powerpoint/2010/main" val="261437707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941" t="-469" r="6697" b="-1"/>
          <a:stretch/>
        </p:blipFill>
        <p:spPr>
          <a:xfrm rot="16200000">
            <a:off x="1922474" y="-2063670"/>
            <a:ext cx="5184577" cy="9270839"/>
          </a:xfrm>
          <a:prstGeom prst="rect">
            <a:avLst/>
          </a:prstGeom>
        </p:spPr>
      </p:pic>
      <p:sp>
        <p:nvSpPr>
          <p:cNvPr id="2" name="Title 1"/>
          <p:cNvSpPr>
            <a:spLocks noGrp="1"/>
          </p:cNvSpPr>
          <p:nvPr>
            <p:ph type="ctrTitle"/>
          </p:nvPr>
        </p:nvSpPr>
        <p:spPr>
          <a:xfrm>
            <a:off x="4932040" y="195487"/>
            <a:ext cx="2808312" cy="655933"/>
          </a:xfrm>
        </p:spPr>
        <p:txBody>
          <a:bodyPr/>
          <a:lstStyle/>
          <a:p>
            <a:r>
              <a:rPr lang="en-US" dirty="0" smtClean="0"/>
              <a:t>8 April 2017</a:t>
            </a:r>
            <a:endParaRPr lang="en-NZ" dirty="0"/>
          </a:p>
        </p:txBody>
      </p:sp>
    </p:spTree>
    <p:extLst>
      <p:ext uri="{BB962C8B-B14F-4D97-AF65-F5344CB8AC3E}">
        <p14:creationId xmlns:p14="http://schemas.microsoft.com/office/powerpoint/2010/main" val="31010330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4647" y="2700300"/>
            <a:ext cx="4569353" cy="24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70"/>
            <a:ext cx="4565622" cy="2742338"/>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4571999" y="0"/>
            <a:ext cx="4572001" cy="2700300"/>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6929" y="2723113"/>
            <a:ext cx="4565069" cy="2440925"/>
          </a:xfrm>
          <a:prstGeom prst="rect">
            <a:avLst/>
          </a:prstGeom>
        </p:spPr>
      </p:pic>
      <p:sp>
        <p:nvSpPr>
          <p:cNvPr id="5" name="Oval 4"/>
          <p:cNvSpPr/>
          <p:nvPr/>
        </p:nvSpPr>
        <p:spPr>
          <a:xfrm>
            <a:off x="2022131" y="688420"/>
            <a:ext cx="5086985" cy="3766661"/>
          </a:xfrm>
          <a:prstGeom prst="ellipse">
            <a:avLst/>
          </a:prstGeom>
          <a:solidFill>
            <a:srgbClr val="FFFFFF">
              <a:alpha val="81961"/>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NZ" sz="2000" b="1" dirty="0">
                <a:solidFill>
                  <a:srgbClr val="1F497D"/>
                </a:solidFill>
                <a:latin typeface="Segoe UI Semibold"/>
                <a:ea typeface="Calibri"/>
                <a:cs typeface="Times New Roman"/>
              </a:rPr>
              <a:t>Ma </a:t>
            </a:r>
            <a:r>
              <a:rPr lang="en-NZ" sz="2000" b="1" dirty="0" err="1">
                <a:solidFill>
                  <a:srgbClr val="1F497D"/>
                </a:solidFill>
                <a:latin typeface="Segoe UI Semibold"/>
                <a:ea typeface="Calibri"/>
                <a:cs typeface="Times New Roman"/>
              </a:rPr>
              <a:t>tini</a:t>
            </a:r>
            <a:r>
              <a:rPr lang="en-NZ" sz="2000" b="1" dirty="0">
                <a:solidFill>
                  <a:srgbClr val="1F497D"/>
                </a:solidFill>
                <a:latin typeface="Segoe UI Semibold"/>
                <a:ea typeface="Calibri"/>
                <a:cs typeface="Times New Roman"/>
              </a:rPr>
              <a:t> ma </a:t>
            </a:r>
            <a:r>
              <a:rPr lang="en-NZ" sz="2000" b="1" dirty="0" err="1">
                <a:solidFill>
                  <a:srgbClr val="1F497D"/>
                </a:solidFill>
                <a:latin typeface="Segoe UI Semibold"/>
                <a:ea typeface="Calibri"/>
                <a:cs typeface="Times New Roman"/>
              </a:rPr>
              <a:t>mano</a:t>
            </a:r>
            <a:r>
              <a:rPr lang="en-NZ" sz="2000" b="1" dirty="0">
                <a:solidFill>
                  <a:srgbClr val="1F497D"/>
                </a:solidFill>
                <a:latin typeface="Segoe UI Semibold"/>
                <a:ea typeface="Calibri"/>
                <a:cs typeface="Times New Roman"/>
              </a:rPr>
              <a:t> </a:t>
            </a:r>
            <a:r>
              <a:rPr lang="en-NZ" sz="2000" b="1" dirty="0" err="1">
                <a:solidFill>
                  <a:srgbClr val="1F497D"/>
                </a:solidFill>
                <a:latin typeface="Segoe UI Semibold"/>
                <a:ea typeface="Calibri"/>
                <a:cs typeface="Times New Roman"/>
              </a:rPr>
              <a:t>ka</a:t>
            </a:r>
            <a:r>
              <a:rPr lang="en-NZ" sz="2000" b="1" dirty="0">
                <a:solidFill>
                  <a:srgbClr val="1F497D"/>
                </a:solidFill>
                <a:latin typeface="Segoe UI Semibold"/>
                <a:ea typeface="Calibri"/>
                <a:cs typeface="Times New Roman"/>
              </a:rPr>
              <a:t/>
            </a:r>
            <a:br>
              <a:rPr lang="en-NZ" sz="2000" b="1" dirty="0">
                <a:solidFill>
                  <a:srgbClr val="1F497D"/>
                </a:solidFill>
                <a:latin typeface="Segoe UI Semibold"/>
                <a:ea typeface="Calibri"/>
                <a:cs typeface="Times New Roman"/>
              </a:rPr>
            </a:br>
            <a:r>
              <a:rPr lang="en-NZ" sz="2000" b="1" dirty="0">
                <a:solidFill>
                  <a:srgbClr val="1F497D"/>
                </a:solidFill>
                <a:latin typeface="Segoe UI Semibold"/>
                <a:ea typeface="Calibri"/>
                <a:cs typeface="Times New Roman"/>
              </a:rPr>
              <a:t> </a:t>
            </a:r>
            <a:r>
              <a:rPr lang="en-NZ" sz="2000" b="1" dirty="0" err="1">
                <a:solidFill>
                  <a:srgbClr val="1F497D"/>
                </a:solidFill>
                <a:latin typeface="Segoe UI Semibold"/>
                <a:ea typeface="Calibri"/>
                <a:cs typeface="Times New Roman"/>
              </a:rPr>
              <a:t>rapa</a:t>
            </a:r>
            <a:r>
              <a:rPr lang="en-NZ" sz="2000" b="1" dirty="0">
                <a:solidFill>
                  <a:srgbClr val="1F497D"/>
                </a:solidFill>
                <a:latin typeface="Segoe UI Semibold"/>
                <a:ea typeface="Calibri"/>
                <a:cs typeface="Times New Roman"/>
              </a:rPr>
              <a:t> </a:t>
            </a:r>
            <a:r>
              <a:rPr lang="en-NZ" sz="2000" b="1" dirty="0" err="1">
                <a:solidFill>
                  <a:srgbClr val="1F497D"/>
                </a:solidFill>
                <a:latin typeface="Segoe UI Semibold"/>
                <a:ea typeface="Calibri"/>
                <a:cs typeface="Times New Roman"/>
              </a:rPr>
              <a:t>te</a:t>
            </a:r>
            <a:r>
              <a:rPr lang="en-NZ" sz="2000" b="1" dirty="0">
                <a:solidFill>
                  <a:srgbClr val="1F497D"/>
                </a:solidFill>
                <a:latin typeface="Segoe UI Semibold"/>
                <a:ea typeface="Calibri"/>
                <a:cs typeface="Times New Roman"/>
              </a:rPr>
              <a:t> </a:t>
            </a:r>
            <a:r>
              <a:rPr lang="en-NZ" sz="2000" b="1" dirty="0" err="1">
                <a:solidFill>
                  <a:srgbClr val="1F497D"/>
                </a:solidFill>
                <a:latin typeface="Segoe UI Semibold"/>
                <a:ea typeface="Calibri"/>
                <a:cs typeface="Times New Roman"/>
              </a:rPr>
              <a:t>whai</a:t>
            </a:r>
            <a:r>
              <a:rPr lang="en-NZ" sz="2000" b="1" dirty="0">
                <a:solidFill>
                  <a:srgbClr val="1F497D"/>
                </a:solidFill>
                <a:latin typeface="Segoe UI Semibold"/>
                <a:ea typeface="Calibri"/>
                <a:cs typeface="Times New Roman"/>
              </a:rPr>
              <a:t>.</a:t>
            </a:r>
            <a:endParaRPr lang="en-NZ" sz="800" dirty="0">
              <a:solidFill>
                <a:prstClr val="white"/>
              </a:solidFill>
              <a:ea typeface="Calibri"/>
              <a:cs typeface="Times New Roman"/>
            </a:endParaRPr>
          </a:p>
          <a:p>
            <a:pPr algn="ctr">
              <a:lnSpc>
                <a:spcPct val="115000"/>
              </a:lnSpc>
              <a:spcAft>
                <a:spcPts val="1000"/>
              </a:spcAft>
            </a:pPr>
            <a:r>
              <a:rPr lang="en-NZ" i="1" dirty="0">
                <a:solidFill>
                  <a:srgbClr val="1F497D"/>
                </a:solidFill>
                <a:ea typeface="Calibri"/>
                <a:cs typeface="Times New Roman"/>
              </a:rPr>
              <a:t>By many, by thousands, </a:t>
            </a:r>
            <a:br>
              <a:rPr lang="en-NZ" i="1" dirty="0">
                <a:solidFill>
                  <a:srgbClr val="1F497D"/>
                </a:solidFill>
                <a:ea typeface="Calibri"/>
                <a:cs typeface="Times New Roman"/>
              </a:rPr>
            </a:br>
            <a:r>
              <a:rPr lang="en-NZ" i="1" dirty="0">
                <a:solidFill>
                  <a:srgbClr val="1F497D"/>
                </a:solidFill>
                <a:ea typeface="Calibri"/>
                <a:cs typeface="Times New Roman"/>
              </a:rPr>
              <a:t>the work (project) will </a:t>
            </a:r>
            <a:br>
              <a:rPr lang="en-NZ" i="1" dirty="0">
                <a:solidFill>
                  <a:srgbClr val="1F497D"/>
                </a:solidFill>
                <a:ea typeface="Calibri"/>
                <a:cs typeface="Times New Roman"/>
              </a:rPr>
            </a:br>
            <a:r>
              <a:rPr lang="en-NZ" i="1" dirty="0">
                <a:solidFill>
                  <a:srgbClr val="1F497D"/>
                </a:solidFill>
                <a:ea typeface="Calibri"/>
                <a:cs typeface="Times New Roman"/>
              </a:rPr>
              <a:t>be accomplished.</a:t>
            </a:r>
            <a:endParaRPr lang="en-NZ" sz="800" dirty="0">
              <a:solidFill>
                <a:prstClr val="white"/>
              </a:solidFill>
              <a:ea typeface="Calibri"/>
              <a:cs typeface="Times New Roman"/>
            </a:endParaRPr>
          </a:p>
        </p:txBody>
      </p:sp>
      <p:sp>
        <p:nvSpPr>
          <p:cNvPr id="3" name="TextBox 2"/>
          <p:cNvSpPr txBox="1"/>
          <p:nvPr/>
        </p:nvSpPr>
        <p:spPr>
          <a:xfrm>
            <a:off x="3294744" y="1165484"/>
            <a:ext cx="2520280" cy="523220"/>
          </a:xfrm>
          <a:prstGeom prst="rect">
            <a:avLst/>
          </a:prstGeom>
          <a:noFill/>
        </p:spPr>
        <p:txBody>
          <a:bodyPr wrap="square" rtlCol="0">
            <a:spAutoFit/>
          </a:bodyPr>
          <a:lstStyle/>
          <a:p>
            <a:pPr algn="ctr"/>
            <a:r>
              <a:rPr lang="en-NZ" sz="2800" b="1" dirty="0" smtClean="0">
                <a:solidFill>
                  <a:schemeClr val="tx2"/>
                </a:solidFill>
              </a:rPr>
              <a:t>RECOVERY</a:t>
            </a:r>
            <a:endParaRPr lang="en-NZ" sz="2800" b="1" dirty="0">
              <a:solidFill>
                <a:schemeClr val="tx2"/>
              </a:solidFill>
            </a:endParaRPr>
          </a:p>
        </p:txBody>
      </p:sp>
    </p:spTree>
    <p:extLst>
      <p:ext uri="{BB962C8B-B14F-4D97-AF65-F5344CB8AC3E}">
        <p14:creationId xmlns:p14="http://schemas.microsoft.com/office/powerpoint/2010/main" val="58885390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210426"/>
            <a:ext cx="6622504" cy="1170130"/>
          </a:xfrm>
        </p:spPr>
        <p:txBody>
          <a:bodyPr/>
          <a:lstStyle/>
          <a:p>
            <a:r>
              <a:rPr lang="en-NZ" dirty="0" smtClean="0">
                <a:solidFill>
                  <a:schemeClr val="tx2"/>
                </a:solidFill>
                <a:latin typeface="Segoe UI Semibold" panose="020B0702040204020203" pitchFamily="34" charset="0"/>
              </a:rPr>
              <a:t>Recovery objective</a:t>
            </a:r>
            <a:endParaRPr lang="en-NZ" dirty="0">
              <a:solidFill>
                <a:schemeClr val="tx2"/>
              </a:solidFill>
              <a:latin typeface="Segoe UI Semibold" panose="020B0702040204020203" pitchFamily="34" charset="0"/>
            </a:endParaRPr>
          </a:p>
        </p:txBody>
      </p:sp>
      <p:sp>
        <p:nvSpPr>
          <p:cNvPr id="3" name="Subtitle 2"/>
          <p:cNvSpPr>
            <a:spLocks noGrp="1"/>
          </p:cNvSpPr>
          <p:nvPr>
            <p:ph type="subTitle" idx="1"/>
          </p:nvPr>
        </p:nvSpPr>
        <p:spPr>
          <a:xfrm>
            <a:off x="467544" y="2380557"/>
            <a:ext cx="4680520" cy="1368152"/>
          </a:xfrm>
        </p:spPr>
        <p:txBody>
          <a:bodyPr/>
          <a:lstStyle/>
          <a:p>
            <a:r>
              <a:rPr lang="en-NZ" dirty="0" smtClean="0">
                <a:solidFill>
                  <a:schemeClr val="tx2"/>
                </a:solidFill>
                <a:latin typeface="Calibri" panose="020F0502020204030204" pitchFamily="34" charset="0"/>
              </a:rPr>
              <a:t>Restore and create opportunities to enhance our community wellbeing.</a:t>
            </a:r>
            <a:endParaRPr lang="en-NZ" dirty="0">
              <a:solidFill>
                <a:schemeClr val="tx2"/>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242" y="2427734"/>
            <a:ext cx="3636246" cy="2425347"/>
          </a:xfrm>
          <a:prstGeom prst="rect">
            <a:avLst/>
          </a:prstGeom>
        </p:spPr>
      </p:pic>
    </p:spTree>
    <p:extLst>
      <p:ext uri="{BB962C8B-B14F-4D97-AF65-F5344CB8AC3E}">
        <p14:creationId xmlns:p14="http://schemas.microsoft.com/office/powerpoint/2010/main" val="384368553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971600" y="1787604"/>
          <a:ext cx="6984776" cy="262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843808" y="3921900"/>
            <a:ext cx="3384376" cy="369332"/>
          </a:xfrm>
          <a:prstGeom prst="rect">
            <a:avLst/>
          </a:prstGeom>
          <a:noFill/>
        </p:spPr>
        <p:txBody>
          <a:bodyPr wrap="square" rtlCol="0">
            <a:spAutoFit/>
          </a:bodyPr>
          <a:lstStyle/>
          <a:p>
            <a:r>
              <a:rPr lang="en-NZ" dirty="0" smtClean="0"/>
              <a:t>Working in partnership with Iwi</a:t>
            </a:r>
            <a:endParaRPr lang="en-NZ" dirty="0"/>
          </a:p>
        </p:txBody>
      </p:sp>
    </p:spTree>
    <p:extLst>
      <p:ext uri="{BB962C8B-B14F-4D97-AF65-F5344CB8AC3E}">
        <p14:creationId xmlns:p14="http://schemas.microsoft.com/office/powerpoint/2010/main" val="106246065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5" y="1706129"/>
            <a:ext cx="2596617" cy="1569660"/>
          </a:xfrm>
          <a:prstGeom prst="rect">
            <a:avLst/>
          </a:prstGeom>
          <a:noFill/>
        </p:spPr>
        <p:txBody>
          <a:bodyPr wrap="square" rtlCol="0">
            <a:spAutoFit/>
          </a:bodyPr>
          <a:lstStyle/>
          <a:p>
            <a:r>
              <a:rPr lang="en-US" sz="4800" i="1" dirty="0" smtClean="0">
                <a:solidFill>
                  <a:schemeClr val="tx2">
                    <a:lumMod val="75000"/>
                  </a:schemeClr>
                </a:solidFill>
              </a:rPr>
              <a:t>Some statistics</a:t>
            </a:r>
            <a:endParaRPr lang="en-NZ" sz="4800" i="1" dirty="0">
              <a:solidFill>
                <a:schemeClr val="tx2">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838" y="-10968"/>
            <a:ext cx="4095415" cy="515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0216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WDC Colours">
      <a:dk1>
        <a:srgbClr val="3F3F3F"/>
      </a:dk1>
      <a:lt1>
        <a:sysClr val="window" lastClr="FFFFFF"/>
      </a:lt1>
      <a:dk2>
        <a:srgbClr val="00447C"/>
      </a:dk2>
      <a:lt2>
        <a:srgbClr val="FFFFFF"/>
      </a:lt2>
      <a:accent1>
        <a:srgbClr val="F78E1E"/>
      </a:accent1>
      <a:accent2>
        <a:srgbClr val="0093D0"/>
      </a:accent2>
      <a:accent3>
        <a:srgbClr val="F78E1E"/>
      </a:accent3>
      <a:accent4>
        <a:srgbClr val="0093D0"/>
      </a:accent4>
      <a:accent5>
        <a:srgbClr val="F78E1E"/>
      </a:accent5>
      <a:accent6>
        <a:srgbClr val="0093D0"/>
      </a:accent6>
      <a:hlink>
        <a:srgbClr val="0093D0"/>
      </a:hlink>
      <a:folHlink>
        <a:srgbClr val="0093D0"/>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3.xml.rels>&#65279;<?xml version="1.0" encoding="utf-8"?><Relationships xmlns="http://schemas.openxmlformats.org/package/2006/relationships"><Relationship Type="http://schemas.openxmlformats.org/officeDocument/2006/relationships/customXmlProps" Target="/customXML/itemProps3.xml" Id="Rd3c4172d526e4b2384ade4b889302c76" /></Relationships>
</file>

<file path=customXML/item3.xml><?xml version="1.0" encoding="utf-8"?>
<metadata xmlns="http://www.objective.com/ecm/document/metadata/69BC14198B914B00A714316109F088DF" version="1.0.0">
  <systemFields>
    <field name="Objective-Id">
      <value order="0">A1257874</value>
    </field>
    <field name="Objective-Title">
      <value order="0">2. Whakatane District Recovery Powerpoint Overview</value>
    </field>
    <field name="Objective-Description">
      <value order="0">toolbox files</value>
    </field>
    <field name="Objective-CreationStamp">
      <value order="0">2018-02-22T02:04:22Z</value>
    </field>
    <field name="Objective-IsApproved">
      <value order="0">false</value>
    </field>
    <field name="Objective-IsPublished">
      <value order="0">false</value>
    </field>
    <field name="Objective-DatePublished">
      <value order="0"/>
    </field>
    <field name="Objective-ModificationStamp">
      <value order="0">2018-02-22T22:27:32Z</value>
    </field>
    <field name="Objective-Owner">
      <value order="0">Julian Reweti</value>
    </field>
    <field name="Objective-Path">
      <value order="0">Whakatane District Council:Information Classification:Community health and Public safety:Civil Defence and Emergency Management:Emergency events - current:Event 5 April 2017:Event 5 April 2017:Recovery:2. Planning and Intelligence:Debrief &amp; toolbox:toolbox:1 Strategy Planning and Intel</value>
    </field>
    <field name="Objective-Parent">
      <value order="0">1 Strategy Planning and Intel</value>
    </field>
    <field name="Objective-State">
      <value order="0">Being Drafted</value>
    </field>
    <field name="Objective-VersionId">
      <value order="0">vA1735349</value>
    </field>
    <field name="Objective-Version">
      <value order="0">0.1</value>
    </field>
    <field name="Objective-VersionNumber">
      <value order="0">1</value>
    </field>
    <field name="Objective-VersionComment">
      <value order="0">toolbox files</value>
    </field>
    <field name="Objective-FileNumber">
      <value order="0">qA422888</value>
    </field>
    <field name="Objective-Classification">
      <value order="0">Internal</value>
    </field>
    <field name="Objective-Caveats">
      <value order="0"/>
    </field>
  </systemFields>
  <catalogues>
    <catalogue name="Reference Type Catalogue" type="type" ori="id:cA12">
      <field name="Objective-Reference Type">
        <value order="0">General</value>
      </field>
      <field name="Objective--- To (Lookup list)">
        <value order="0">uA296</value>
      </field>
      <field name="Objective--- Correspondence Date">
        <value order="0">2018-02-23T11:59:59Z</value>
      </field>
      <field name="Objective-Metadata Inheritance">
        <value order="0"/>
      </field>
      <field name="Objective--- From">
        <value order="0"/>
      </field>
      <field name="Objective--- To (free text)">
        <value order="0"/>
      </field>
      <field name="Objective-Records - day box number">
        <value order="0"/>
      </field>
      <field name="Objective--- Organisation Name">
        <value order="0"/>
      </field>
      <field name="Objective-Fields NOT required">
        <value order="0"/>
      </field>
    </catalogue>
  </catalogues>
</metadata>
</file>

<file path=customXML/itemProps3.xml><?xml version="1.0" encoding="utf-8"?>
<ds:datastoreItem xmlns:ds="http://schemas.openxmlformats.org/officeDocument/2006/customXml" ds:itemID="{5745109E-2DDF-40CB-AC2B-FF9B10C90820}">
  <ds:schemaRefs>
    <ds:schemaRef ds:uri="http://www.objective.com/ecm/document/metadata/69BC14198B914B00A714316109F088DF"/>
  </ds:schemaRefs>
</ds:datastoreItem>
</file>

<file path=docProps/app.xml><?xml version="1.0" encoding="utf-8"?>
<Properties xmlns="http://schemas.openxmlformats.org/officeDocument/2006/extended-properties" xmlns:vt="http://schemas.openxmlformats.org/officeDocument/2006/docPropsVTypes">
  <TotalTime>98</TotalTime>
  <Words>1269</Words>
  <Application>Microsoft Office PowerPoint</Application>
  <PresentationFormat>On-screen Show (16:9)</PresentationFormat>
  <Paragraphs>179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UI Semibold</vt:lpstr>
      <vt:lpstr>Times New Roman</vt:lpstr>
      <vt:lpstr>1_Office Theme</vt:lpstr>
      <vt:lpstr>Whakatāne District Recovery  </vt:lpstr>
      <vt:lpstr>Key events</vt:lpstr>
      <vt:lpstr>Response </vt:lpstr>
      <vt:lpstr>8 April 2017</vt:lpstr>
      <vt:lpstr>8 April 2017</vt:lpstr>
      <vt:lpstr>PowerPoint Presentation</vt:lpstr>
      <vt:lpstr>Recovery objective</vt:lpstr>
      <vt:lpstr>PowerPoint Presentation</vt:lpstr>
      <vt:lpstr>PowerPoint Presentation</vt:lpstr>
      <vt:lpstr>Work Programme</vt:lpstr>
      <vt:lpstr>PowerPoint Presentation</vt:lpstr>
      <vt:lpstr>Liveable homes</vt:lpstr>
      <vt:lpstr>PowerPoint Presentation</vt:lpstr>
      <vt:lpstr>PowerPoint Presentation</vt:lpstr>
      <vt:lpstr>PowerPoint Presentation</vt:lpstr>
      <vt:lpstr>Debriefing Recovery – In draft</vt:lpstr>
      <vt:lpstr>Top Tips for getting started</vt:lpstr>
      <vt:lpstr>Top Tips for keeping going</vt:lpstr>
      <vt:lpstr>Any questions?</vt:lpstr>
    </vt:vector>
  </TitlesOfParts>
  <Company>Whakatane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Whakatāne District Recovery  Key Project Update</dc:title>
  <dc:creator>Sarah Stewart</dc:creator>
  <cp:lastModifiedBy>Julian Reweti</cp:lastModifiedBy>
  <cp:revision>9</cp:revision>
  <dcterms:created xsi:type="dcterms:W3CDTF">2018-02-09T02:18:01Z</dcterms:created>
  <dcterms:modified xsi:type="dcterms:W3CDTF">2018-02-22T01:04:22Z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A1257874</vt:lpwstr>
  </property>
  <property fmtid="{D5CDD505-2E9C-101B-9397-08002B2CF9AE}" pid="4" name="Objective-Title">
    <vt:lpwstr>2. Whakatane District Recovery Powerpoint Overview</vt:lpwstr>
  </property>
  <property fmtid="{D5CDD505-2E9C-101B-9397-08002B2CF9AE}" pid="5" name="Objective-Description">
    <vt:lpwstr>toolbox files</vt:lpwstr>
  </property>
  <property fmtid="{D5CDD505-2E9C-101B-9397-08002B2CF9AE}" pid="6" name="Objective-CreationStamp">
    <vt:filetime>2018-02-22T02:04:22Z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2018-02-22T22:27:32Z</vt:filetime>
  </property>
  <property fmtid="{D5CDD505-2E9C-101B-9397-08002B2CF9AE}" pid="11" name="Objective-Owner">
    <vt:lpwstr>Julian Reweti</vt:lpwstr>
  </property>
  <property fmtid="{D5CDD505-2E9C-101B-9397-08002B2CF9AE}" pid="12" name="Objective-Path">
    <vt:lpwstr>Whakatane District Council:Information Classification:Community health and Public safety:Civil Defence and Emergency Management:Emergency events - current:Event 5 April 2017:Event 5 April 2017:Recovery:2. Planning and Intelligence:Debrief &amp; toolbox:toolbox:1 Strategy Planning and Intel</vt:lpwstr>
  </property>
  <property fmtid="{D5CDD505-2E9C-101B-9397-08002B2CF9AE}" pid="13" name="Objective-Parent">
    <vt:lpwstr>1 Strategy Planning and Intel</vt:lpwstr>
  </property>
  <property fmtid="{D5CDD505-2E9C-101B-9397-08002B2CF9AE}" pid="14" name="Objective-State">
    <vt:lpwstr>Being Drafted</vt:lpwstr>
  </property>
  <property fmtid="{D5CDD505-2E9C-101B-9397-08002B2CF9AE}" pid="15" name="Objective-VersionId">
    <vt:lpwstr>vA1735349</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toolbox files</vt:lpwstr>
  </property>
  <property fmtid="{D5CDD505-2E9C-101B-9397-08002B2CF9AE}" pid="19" name="Objective-FileNumber">
    <vt:lpwstr>qA422888</vt:lpwstr>
  </property>
  <property fmtid="{D5CDD505-2E9C-101B-9397-08002B2CF9AE}" pid="20" name="Objective-Classification">
    <vt:lpwstr>Internal</vt:lpwstr>
  </property>
  <property fmtid="{D5CDD505-2E9C-101B-9397-08002B2CF9AE}" pid="21" name="Objective-Caveats">
    <vt:lpwstr/>
  </property>
  <property fmtid="{D5CDD505-2E9C-101B-9397-08002B2CF9AE}" pid="22" name="Objective-PublicationType">
    <vt:lpwstr>Presentation</vt:lpwstr>
  </property>
  <property fmtid="{D5CDD505-2E9C-101B-9397-08002B2CF9AE}" pid="23" name="Objective-Metadata Inheritance">
    <vt:lpwstr/>
  </property>
  <property fmtid="{D5CDD505-2E9C-101B-9397-08002B2CF9AE}" pid="24" name="Objective--- Correspondence Date">
    <vt:filetime>2018-02-23T11:59:59Z</vt:filetime>
  </property>
  <property fmtid="{D5CDD505-2E9C-101B-9397-08002B2CF9AE}" pid="25" name="Objective--- From">
    <vt:lpwstr/>
  </property>
  <property fmtid="{D5CDD505-2E9C-101B-9397-08002B2CF9AE}" pid="26" name="Objective--- To (free text)">
    <vt:lpwstr/>
  </property>
  <property fmtid="{D5CDD505-2E9C-101B-9397-08002B2CF9AE}" pid="27" name="Objective-Records - day box number">
    <vt:lpwstr/>
  </property>
  <property fmtid="{D5CDD505-2E9C-101B-9397-08002B2CF9AE}" pid="28" name="Objective--- Organisation Name">
    <vt:lpwstr/>
  </property>
  <property fmtid="{D5CDD505-2E9C-101B-9397-08002B2CF9AE}" pid="29" name="Objective--- To (Lookup list)">
    <vt:lpwstr>uA296</vt:lpwstr>
  </property>
  <property fmtid="{D5CDD505-2E9C-101B-9397-08002B2CF9AE}" pid="30" name="Objective-Fields NOT required">
    <vt:lpwstr/>
  </property>
  <property fmtid="{D5CDD505-2E9C-101B-9397-08002B2CF9AE}" pid="31" name="Objective-Comment">
    <vt:lpwstr/>
  </property>
  <property fmtid="{D5CDD505-2E9C-101B-9397-08002B2CF9AE}" pid="32" name="Objective-Fields NOT required [system]">
    <vt:lpwstr/>
  </property>
  <property fmtid="{D5CDD505-2E9C-101B-9397-08002B2CF9AE}" pid="33" name="Objective-PublicationType [system]">
    <vt:lpwstr>Presentation</vt:lpwstr>
  </property>
  <property fmtid="{D5CDD505-2E9C-101B-9397-08002B2CF9AE}" pid="34" name="Objective-Records - day box number [system]">
    <vt:lpwstr/>
  </property>
  <property fmtid="{D5CDD505-2E9C-101B-9397-08002B2CF9AE}" pid="35" name="Objective--- To (Lookup list) [system]">
    <vt:lpwstr/>
  </property>
  <property fmtid="{D5CDD505-2E9C-101B-9397-08002B2CF9AE}" pid="36" name="Objective--- To (free text) [system]">
    <vt:lpwstr/>
  </property>
  <property fmtid="{D5CDD505-2E9C-101B-9397-08002B2CF9AE}" pid="37" name="Objective--- From [system]">
    <vt:lpwstr/>
  </property>
  <property fmtid="{D5CDD505-2E9C-101B-9397-08002B2CF9AE}" pid="38" name="Objective--- Correspondence Date [system]">
    <vt:lpwstr/>
  </property>
  <property fmtid="{D5CDD505-2E9C-101B-9397-08002B2CF9AE}" pid="39" name="Objective--- Organisation Name [system]">
    <vt:lpwstr/>
  </property>
  <property fmtid="{D5CDD505-2E9C-101B-9397-08002B2CF9AE}" pid="40" name="Objective-Metadata Inheritance [system]">
    <vt:lpwstr/>
  </property>
  <property fmtid="{D5CDD505-2E9C-101B-9397-08002B2CF9AE}" pid="41" name="Objective-Reference Type">
    <vt:lpwstr>General</vt:lpwstr>
  </property>
</Properties>
</file>